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2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3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4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5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6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7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8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9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10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11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12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13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_rels/slide14.xml.rels><?xml version='1.0' encoding='UTF-8' standalone='yes'?>
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Emblems" Target="../media/emblematy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42006" t="22786" r="4215" b="76172"/>
          <a:stretch>
            <a:fillRect/>
          </a:stretch>
        </p:blipFill>
        <p:spPr>
          <a:xfrm>
            <a:off x="6828465" y="2493962"/>
            <a:ext cx="8742326" cy="2928144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42151" t="69661" r="5523" b="29297"/>
          <a:stretch>
            <a:fillRect/>
          </a:stretch>
        </p:blipFill>
        <p:spPr>
          <a:xfrm>
            <a:off x="6852093" y="5705475"/>
            <a:ext cx="8506047" cy="578545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42151" t="92448" r="5451" b="6510"/>
          <a:stretch>
            <a:fillRect/>
          </a:stretch>
        </p:blipFill>
        <p:spPr>
          <a:xfrm>
            <a:off x="6852093" y="7854355"/>
            <a:ext cx="8517860" cy="519509"/>
          </a:xfrm>
          <a:prstGeom prst="rect">
            <a:avLst/>
          </a:prstGeom>
        </p:spPr>
      </p:pic>
      <p:sp>
        <p:nvSpPr>
          <p:cNvPr id="103" name="Text 1 Prace konserwatorski">
            <a:extLst>
              <a:ext uri="{FF2B5EF4-FFF2-40B4-BE49-F238E27FC236}">
                <a16:creationId xmlns:a16="http://schemas.microsoft.com/office/drawing/2014/main" id="{E60503A0-4B17-42B2-88AB-798E3001AB3B}"/>
              </a:ext>
            </a:extLst>
          </p:cNvPr>
          <p:cNvSpPr>
            <a:spLocks noGrp="1"/>
          </p:cNvSpPr>
          <p:nvPr/>
        </p:nvSpPr>
        <p:spPr>
          <a:xfrm>
            <a:off x="6828465" y="2493963"/>
            <a:ext cx="8742326" cy="2928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415">
                <a:solidFill>
                  <a:srgbClr val="853728"/>
                </a:solidFill>
                <a:latin typeface="Calibri"/>
                <a:ea typeface="Calibri"/>
                <a:cs typeface="Calibri"/>
              </a:defRPr>
            </a:pPr>
            <a:r>
              <a:rPr sz="6415">
                <a:solidFill>
                  <a:srgbClr val="853728"/>
                </a:solidFill>
                <a:latin typeface="Calibri"/>
                <a:ea typeface="Calibri"/>
                <a:cs typeface="Calibri"/>
              </a:rPr>
              <a:t>Prace konserwatorskie</a:t>
            </a:r>
          </a:p>
          <a:p>
            <a:pPr algn="l">
              <a:defRPr sz="6415">
                <a:solidFill>
                  <a:srgbClr val="853728"/>
                </a:solidFill>
                <a:latin typeface="Calibri"/>
                <a:ea typeface="Calibri"/>
                <a:cs typeface="Calibri"/>
              </a:defRPr>
            </a:pPr>
            <a:r>
              <a:rPr sz="6415">
                <a:solidFill>
                  <a:srgbClr val="853728"/>
                </a:solidFill>
                <a:latin typeface="Calibri"/>
                <a:ea typeface="Calibri"/>
                <a:cs typeface="Calibri"/>
              </a:rPr>
              <a:t>przy fundamentach</a:t>
            </a:r>
          </a:p>
          <a:p>
            <a:pPr algn="l">
              <a:defRPr sz="6415">
                <a:solidFill>
                  <a:srgbClr val="853728"/>
                </a:solidFill>
                <a:latin typeface="Calibri"/>
                <a:ea typeface="Calibri"/>
                <a:cs typeface="Calibri"/>
              </a:defRPr>
            </a:pPr>
            <a:r>
              <a:rPr sz="6415">
                <a:solidFill>
                  <a:srgbClr val="853728"/>
                </a:solidFill>
                <a:latin typeface="Calibri"/>
                <a:ea typeface="Calibri"/>
                <a:cs typeface="Calibri"/>
              </a:rPr>
              <a:t>naszej świątyni</a:t>
            </a:r>
          </a:p>
        </p:txBody>
      </p:sp>
      <p:sp>
        <p:nvSpPr>
          <p:cNvPr id="104" name="Opis zadania">
            <a:extLst>
              <a:ext uri="{FF2B5EF4-FFF2-40B4-BE49-F238E27FC236}">
                <a16:creationId xmlns:a16="http://schemas.microsoft.com/office/drawing/2014/main" id="{BA0E8352-6304-4C64-A7A3-85CE6B749612}"/>
              </a:ext>
            </a:extLst>
          </p:cNvPr>
          <p:cNvSpPr>
            <a:spLocks noGrp="1"/>
          </p:cNvSpPr>
          <p:nvPr/>
        </p:nvSpPr>
        <p:spPr>
          <a:xfrm>
            <a:off x="6852093" y="5705475"/>
            <a:ext cx="8506047" cy="1889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789">
                <a:solidFill>
                  <a:srgbClr val="686B65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686B65"/>
                </a:solidFill>
                <a:latin typeface="Calibri"/>
                <a:ea typeface="Calibri"/>
                <a:cs typeface="Calibri"/>
              </a:rPr>
              <a:t>Sprawozdanie z wykonanych robót dla zadania pn.</a:t>
            </a:r>
          </a:p>
          <a:p>
            <a:pPr algn="l">
              <a:defRPr sz="2789">
                <a:solidFill>
                  <a:srgbClr val="686B65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686B65"/>
                </a:solidFill>
                <a:latin typeface="Calibri"/>
                <a:ea typeface="Calibri"/>
                <a:cs typeface="Calibri"/>
              </a:rPr>
              <a:t>„Wykonanie osuszenia ścian fundamentowych</a:t>
            </a:r>
          </a:p>
          <a:p>
            <a:pPr algn="l">
              <a:defRPr sz="2789">
                <a:solidFill>
                  <a:srgbClr val="686B65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686B65"/>
                </a:solidFill>
                <a:latin typeface="Calibri"/>
                <a:ea typeface="Calibri"/>
                <a:cs typeface="Calibri"/>
              </a:rPr>
              <a:t>i odwodnienie kościoła parafialnego p.w. śś. Katarzyny</a:t>
            </a:r>
          </a:p>
          <a:p>
            <a:pPr algn="l">
              <a:defRPr sz="2789">
                <a:solidFill>
                  <a:srgbClr val="686B65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686B65"/>
                </a:solidFill>
                <a:latin typeface="Calibri"/>
                <a:ea typeface="Calibri"/>
                <a:cs typeface="Calibri"/>
              </a:rPr>
              <a:t>i Małgorzaty w Wielkiej Łące”</a:t>
            </a:r>
          </a:p>
        </p:txBody>
      </p:sp>
      <p:sp>
        <p:nvSpPr>
          <p:cNvPr id="105" name="Text 1 Kościół pw. śś. Kata">
            <a:extLst>
              <a:ext uri="{FF2B5EF4-FFF2-40B4-BE49-F238E27FC236}">
                <a16:creationId xmlns:a16="http://schemas.microsoft.com/office/drawing/2014/main" id="{9AA6141F-AE21-4EA0-B848-91D7F86BCBBD}"/>
              </a:ext>
            </a:extLst>
          </p:cNvPr>
          <p:cNvSpPr>
            <a:spLocks noGrp="1"/>
          </p:cNvSpPr>
          <p:nvPr/>
        </p:nvSpPr>
        <p:spPr>
          <a:xfrm>
            <a:off x="6852093" y="7854355"/>
            <a:ext cx="8517860" cy="5195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17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sz="2417">
                <a:solidFill>
                  <a:srgbClr val="333333"/>
                </a:solidFill>
                <a:latin typeface="Calibri"/>
                <a:ea typeface="Calibri"/>
                <a:cs typeface="Calibri"/>
              </a:rPr>
              <a:t>Kościół pw. śś. Katarzyny i Małgorzaty w Wielkiej Łące</a:t>
            </a:r>
          </a:p>
        </p:txBody>
      </p:sp>
      <p:pic>
        <p:nvPicPr>
          <p:cNvPr id="106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47238" t="30599" r="6105" b="68359"/>
          <a:stretch>
            <a:fillRect/>
          </a:stretch>
        </p:blipFill>
        <p:spPr>
          <a:xfrm>
            <a:off x="7679070" y="888206"/>
            <a:ext cx="7584558" cy="1889125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49419" t="45573" r="6250" b="53385"/>
          <a:stretch>
            <a:fillRect/>
          </a:stretch>
        </p:blipFill>
        <p:spPr>
          <a:xfrm>
            <a:off x="8033488" y="3320455"/>
            <a:ext cx="7206512" cy="861913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49419" t="69010" r="6250" b="29948"/>
          <a:stretch>
            <a:fillRect/>
          </a:stretch>
        </p:blipFill>
        <p:spPr>
          <a:xfrm>
            <a:off x="8033488" y="4607421"/>
            <a:ext cx="7206512" cy="1688405"/>
          </a:xfrm>
          <a:prstGeom prst="rect">
            <a:avLst/>
          </a:prstGeom>
        </p:spPr>
      </p:pic>
      <p:pic>
        <p:nvPicPr>
          <p:cNvPr id="103" name="Odtworzenie tła napisu"/>
          <p:cNvPicPr>
            <a:picLocks noChangeAspect="1"/>
          </p:cNvPicPr>
          <p:nvPr/>
        </p:nvPicPr>
        <p:blipFill>
          <a:blip r:embed="rId2"/>
          <a:srcRect l="49419" t="83333" r="6250" b="15625"/>
          <a:stretch>
            <a:fillRect/>
          </a:stretch>
        </p:blipFill>
        <p:spPr>
          <a:xfrm>
            <a:off x="8033488" y="6720880"/>
            <a:ext cx="7206512" cy="920948"/>
          </a:xfrm>
          <a:prstGeom prst="rect">
            <a:avLst/>
          </a:prstGeom>
        </p:spPr>
      </p:pic>
      <p:sp>
        <p:nvSpPr>
          <p:cNvPr id="104" name="Text 2 Nasze wspólne&#10;dziedz">
            <a:extLst>
              <a:ext uri="{FF2B5EF4-FFF2-40B4-BE49-F238E27FC236}">
                <a16:creationId xmlns:a16="http://schemas.microsoft.com/office/drawing/2014/main" id="{C4AA447E-035A-46F2-866C-5F1A86098D20}"/>
              </a:ext>
            </a:extLst>
          </p:cNvPr>
          <p:cNvSpPr>
            <a:spLocks noGrp="1"/>
          </p:cNvSpPr>
          <p:nvPr/>
        </p:nvSpPr>
        <p:spPr>
          <a:xfrm>
            <a:off x="7679070" y="888206"/>
            <a:ext cx="7584558" cy="1889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508">
                <a:solidFill>
                  <a:srgbClr val="95462F"/>
                </a:solidFill>
                <a:latin typeface="Calibri"/>
                <a:ea typeface="Calibri"/>
                <a:cs typeface="Calibri"/>
              </a:defRPr>
            </a:pPr>
            <a:r>
              <a:rPr sz="6508">
                <a:solidFill>
                  <a:srgbClr val="95462F"/>
                </a:solidFill>
                <a:latin typeface="Calibri"/>
                <a:ea typeface="Calibri"/>
                <a:cs typeface="Calibri"/>
              </a:rPr>
              <a:t>Nasze wspólne</a:t>
            </a:r>
          </a:p>
          <a:p>
            <a:pPr algn="l">
              <a:defRPr sz="6508">
                <a:solidFill>
                  <a:srgbClr val="95462F"/>
                </a:solidFill>
                <a:latin typeface="Calibri"/>
                <a:ea typeface="Calibri"/>
                <a:cs typeface="Calibri"/>
              </a:defRPr>
            </a:pPr>
            <a:r>
              <a:rPr sz="6508">
                <a:solidFill>
                  <a:srgbClr val="95462F"/>
                </a:solidFill>
                <a:latin typeface="Calibri"/>
                <a:ea typeface="Calibri"/>
                <a:cs typeface="Calibri"/>
              </a:rPr>
              <a:t>dziedzictwo</a:t>
            </a:r>
          </a:p>
        </p:txBody>
      </p:sp>
      <p:sp>
        <p:nvSpPr>
          <p:cNvPr id="105" name="Text 2 Budowa naszej świąty">
            <a:extLst>
              <a:ext uri="{FF2B5EF4-FFF2-40B4-BE49-F238E27FC236}">
                <a16:creationId xmlns:a16="http://schemas.microsoft.com/office/drawing/2014/main" id="{EF2559D5-8A5D-4A4C-8066-8CB5276ECF23}"/>
              </a:ext>
            </a:extLst>
          </p:cNvPr>
          <p:cNvSpPr>
            <a:spLocks noGrp="1"/>
          </p:cNvSpPr>
          <p:nvPr/>
        </p:nvSpPr>
        <p:spPr>
          <a:xfrm>
            <a:off x="8033488" y="3320455"/>
            <a:ext cx="7206512" cy="8619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Budowa naszej świątyni rozpoczęła się na przełomie</a:t>
            </a:r>
          </a:p>
          <a:p>
            <a:pPr algn="l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XIII i XIV wieku (zakończenie prac w 1442 r.).</a:t>
            </a:r>
          </a:p>
        </p:txBody>
      </p:sp>
      <p:sp>
        <p:nvSpPr>
          <p:cNvPr id="106" name="Text 2 Obecny kształt, wraz">
            <a:extLst>
              <a:ext uri="{FF2B5EF4-FFF2-40B4-BE49-F238E27FC236}">
                <a16:creationId xmlns:a16="http://schemas.microsoft.com/office/drawing/2014/main" id="{696A520D-C24C-4351-BD06-0D04A94D60F4}"/>
              </a:ext>
            </a:extLst>
          </p:cNvPr>
          <p:cNvSpPr>
            <a:spLocks noGrp="1"/>
          </p:cNvSpPr>
          <p:nvPr/>
        </p:nvSpPr>
        <p:spPr>
          <a:xfrm>
            <a:off x="8033488" y="4607421"/>
            <a:ext cx="7206512" cy="16884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Obecny kształt, wraz z wieżą zachodnią, zakrystią</a:t>
            </a:r>
          </a:p>
          <a:p>
            <a:pPr algn="l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 boczną kaplicą, zawdzięczamy neogotyckiej</a:t>
            </a:r>
          </a:p>
          <a:p>
            <a:pPr algn="l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rozbudowie z lat 1861-1863 z fundacji Ksawerego</a:t>
            </a:r>
          </a:p>
          <a:p>
            <a:pPr algn="l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 Julii Działowskich.</a:t>
            </a:r>
          </a:p>
        </p:txBody>
      </p:sp>
      <p:sp>
        <p:nvSpPr>
          <p:cNvPr id="107" name="Text 2 Dziś naszym obowiązk">
            <a:extLst>
              <a:ext uri="{FF2B5EF4-FFF2-40B4-BE49-F238E27FC236}">
                <a16:creationId xmlns:a16="http://schemas.microsoft.com/office/drawing/2014/main" id="{F2041868-F8A2-4A1E-98A2-85E183549AC4}"/>
              </a:ext>
            </a:extLst>
          </p:cNvPr>
          <p:cNvSpPr>
            <a:spLocks noGrp="1"/>
          </p:cNvSpPr>
          <p:nvPr/>
        </p:nvSpPr>
        <p:spPr>
          <a:xfrm>
            <a:off x="8033488" y="6720880"/>
            <a:ext cx="7206512" cy="92094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Dziś naszym obowiązkiem jest dbać o ten zabytek,</a:t>
            </a:r>
          </a:p>
          <a:p>
            <a:pPr algn="l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aby w dobrym stanie służył kolejnym pokoleniom.</a:t>
            </a:r>
          </a:p>
        </p:txBody>
      </p:sp>
      <p:pic>
        <p:nvPicPr>
          <p:cNvPr id="108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5087" t="20182" r="5160" b="78776"/>
          <a:stretch>
            <a:fillRect/>
          </a:stretch>
        </p:blipFill>
        <p:spPr>
          <a:xfrm>
            <a:off x="826977" y="935434"/>
            <a:ext cx="14590233" cy="968177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7267" t="42448" r="53488" b="56510"/>
          <a:stretch>
            <a:fillRect/>
          </a:stretch>
        </p:blipFill>
        <p:spPr>
          <a:xfrm>
            <a:off x="1181395" y="4123333"/>
            <a:ext cx="6379535" cy="543123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55233" t="42448" r="6977" b="56510"/>
          <a:stretch>
            <a:fillRect/>
          </a:stretch>
        </p:blipFill>
        <p:spPr>
          <a:xfrm>
            <a:off x="8978605" y="4123333"/>
            <a:ext cx="6143256" cy="543123"/>
          </a:xfrm>
          <a:prstGeom prst="rect">
            <a:avLst/>
          </a:prstGeom>
        </p:spPr>
      </p:pic>
      <p:pic>
        <p:nvPicPr>
          <p:cNvPr id="103" name="Odtworzenie tła napisu"/>
          <p:cNvPicPr>
            <a:picLocks noChangeAspect="1"/>
          </p:cNvPicPr>
          <p:nvPr/>
        </p:nvPicPr>
        <p:blipFill>
          <a:blip r:embed="rId2"/>
          <a:srcRect l="8140" t="63802" r="55015" b="35156"/>
          <a:stretch>
            <a:fillRect/>
          </a:stretch>
        </p:blipFill>
        <p:spPr>
          <a:xfrm>
            <a:off x="1323163" y="4902597"/>
            <a:ext cx="5989674" cy="885527"/>
          </a:xfrm>
          <a:prstGeom prst="rect">
            <a:avLst/>
          </a:prstGeom>
        </p:spPr>
      </p:pic>
      <p:pic>
        <p:nvPicPr>
          <p:cNvPr id="104" name="Odtworzenie tła napisu"/>
          <p:cNvPicPr>
            <a:picLocks noChangeAspect="1"/>
          </p:cNvPicPr>
          <p:nvPr/>
        </p:nvPicPr>
        <p:blipFill>
          <a:blip r:embed="rId2"/>
          <a:srcRect l="54942" t="74870" r="7122" b="24089"/>
          <a:stretch>
            <a:fillRect/>
          </a:stretch>
        </p:blipFill>
        <p:spPr>
          <a:xfrm>
            <a:off x="8931349" y="4902597"/>
            <a:ext cx="6166884" cy="1263352"/>
          </a:xfrm>
          <a:prstGeom prst="rect">
            <a:avLst/>
          </a:prstGeom>
        </p:spPr>
      </p:pic>
      <p:pic>
        <p:nvPicPr>
          <p:cNvPr id="105" name="Odtworzenie tła napisu"/>
          <p:cNvPicPr>
            <a:picLocks noChangeAspect="1"/>
          </p:cNvPicPr>
          <p:nvPr/>
        </p:nvPicPr>
        <p:blipFill>
          <a:blip r:embed="rId2"/>
          <a:srcRect l="7558" t="75130" r="54288" b="23828"/>
          <a:stretch>
            <a:fillRect/>
          </a:stretch>
        </p:blipFill>
        <p:spPr>
          <a:xfrm>
            <a:off x="1228651" y="7063284"/>
            <a:ext cx="6202326" cy="1216124"/>
          </a:xfrm>
          <a:prstGeom prst="rect">
            <a:avLst/>
          </a:prstGeom>
        </p:spPr>
      </p:pic>
      <p:pic>
        <p:nvPicPr>
          <p:cNvPr id="106" name="Odtworzenie tła napisu"/>
          <p:cNvPicPr>
            <a:picLocks noChangeAspect="1"/>
          </p:cNvPicPr>
          <p:nvPr/>
        </p:nvPicPr>
        <p:blipFill>
          <a:blip r:embed="rId2"/>
          <a:srcRect l="54360" t="75130" r="7122" b="23828"/>
          <a:stretch>
            <a:fillRect/>
          </a:stretch>
        </p:blipFill>
        <p:spPr>
          <a:xfrm>
            <a:off x="8836837" y="7063284"/>
            <a:ext cx="6261395" cy="1216124"/>
          </a:xfrm>
          <a:prstGeom prst="rect">
            <a:avLst/>
          </a:prstGeom>
        </p:spPr>
      </p:pic>
      <p:sp>
        <p:nvSpPr>
          <p:cNvPr id="107" name="Text 3 Ciche zagrożenie: Dl">
            <a:extLst>
              <a:ext uri="{FF2B5EF4-FFF2-40B4-BE49-F238E27FC236}">
                <a16:creationId xmlns:a16="http://schemas.microsoft.com/office/drawing/2014/main" id="{35D46D5B-750B-445F-82CC-146385B41215}"/>
              </a:ext>
            </a:extLst>
          </p:cNvPr>
          <p:cNvSpPr>
            <a:spLocks noGrp="1"/>
          </p:cNvSpPr>
          <p:nvPr/>
        </p:nvSpPr>
        <p:spPr>
          <a:xfrm>
            <a:off x="826977" y="935434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02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02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Ciche zagrożenie: Dlaczego mury były wilgotne?</a:t>
            </a:r>
          </a:p>
        </p:txBody>
      </p:sp>
      <p:sp>
        <p:nvSpPr>
          <p:cNvPr id="108" name="Text 3 Niewłaściwe odprowad">
            <a:extLst>
              <a:ext uri="{FF2B5EF4-FFF2-40B4-BE49-F238E27FC236}">
                <a16:creationId xmlns:a16="http://schemas.microsoft.com/office/drawing/2014/main" id="{20BF0D61-3143-4F2C-8ACB-4ED54447B322}"/>
              </a:ext>
            </a:extLst>
          </p:cNvPr>
          <p:cNvSpPr>
            <a:spLocks noGrp="1"/>
          </p:cNvSpPr>
          <p:nvPr/>
        </p:nvSpPr>
        <p:spPr>
          <a:xfrm>
            <a:off x="1181395" y="4123333"/>
            <a:ext cx="6379535" cy="54312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34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34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Niewłaściwe odprowadzanie wody</a:t>
            </a:r>
          </a:p>
        </p:txBody>
      </p:sp>
      <p:sp>
        <p:nvSpPr>
          <p:cNvPr id="109" name="Text 3 Twarde zaprawy cemen">
            <a:extLst>
              <a:ext uri="{FF2B5EF4-FFF2-40B4-BE49-F238E27FC236}">
                <a16:creationId xmlns:a16="http://schemas.microsoft.com/office/drawing/2014/main" id="{7F990AD0-482F-4385-9743-147AF2507D6B}"/>
              </a:ext>
            </a:extLst>
          </p:cNvPr>
          <p:cNvSpPr>
            <a:spLocks noGrp="1"/>
          </p:cNvSpPr>
          <p:nvPr/>
        </p:nvSpPr>
        <p:spPr>
          <a:xfrm>
            <a:off x="8978605" y="4123333"/>
            <a:ext cx="6143256" cy="54312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34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34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Twarde zaprawy cementowe</a:t>
            </a:r>
          </a:p>
        </p:txBody>
      </p:sp>
      <p:sp>
        <p:nvSpPr>
          <p:cNvPr id="110" name="Text 3 Woda opadowa z dachu">
            <a:extLst>
              <a:ext uri="{FF2B5EF4-FFF2-40B4-BE49-F238E27FC236}">
                <a16:creationId xmlns:a16="http://schemas.microsoft.com/office/drawing/2014/main" id="{0757695F-6881-4FA2-828D-BFB0C74B132E}"/>
              </a:ext>
            </a:extLst>
          </p:cNvPr>
          <p:cNvSpPr>
            <a:spLocks noGrp="1"/>
          </p:cNvSpPr>
          <p:nvPr/>
        </p:nvSpPr>
        <p:spPr>
          <a:xfrm>
            <a:off x="1323163" y="4902597"/>
            <a:ext cx="5989674" cy="88552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78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Woda opadowa z dachu wylewała się</a:t>
            </a:r>
          </a:p>
          <a:p>
            <a:pPr algn="ctr">
              <a:defRPr sz="278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bezpośrednio z rynien na grunt.</a:t>
            </a:r>
          </a:p>
        </p:txBody>
      </p:sp>
      <p:sp>
        <p:nvSpPr>
          <p:cNvPr id="111" name="Text 3 Dawne naprawy cokołu">
            <a:extLst>
              <a:ext uri="{FF2B5EF4-FFF2-40B4-BE49-F238E27FC236}">
                <a16:creationId xmlns:a16="http://schemas.microsoft.com/office/drawing/2014/main" id="{026C0D25-22B7-438D-91A7-5BEDA6FCA674}"/>
              </a:ext>
            </a:extLst>
          </p:cNvPr>
          <p:cNvSpPr>
            <a:spLocks noGrp="1"/>
          </p:cNvSpPr>
          <p:nvPr/>
        </p:nvSpPr>
        <p:spPr>
          <a:xfrm>
            <a:off x="8931349" y="4902597"/>
            <a:ext cx="6166884" cy="126335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78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Dawne naprawy cokołu wykonano przy</a:t>
            </a:r>
          </a:p>
          <a:p>
            <a:pPr algn="ctr">
              <a:defRPr sz="278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użyciu szczelnego cementu, który zamknął</a:t>
            </a:r>
          </a:p>
          <a:p>
            <a:pPr algn="ctr">
              <a:defRPr sz="278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wilgoć wewnątrz ścian.</a:t>
            </a:r>
          </a:p>
        </p:txBody>
      </p:sp>
      <p:sp>
        <p:nvSpPr>
          <p:cNvPr id="112" name="Text 3 Skutek: Stałe namaka">
            <a:extLst>
              <a:ext uri="{FF2B5EF4-FFF2-40B4-BE49-F238E27FC236}">
                <a16:creationId xmlns:a16="http://schemas.microsoft.com/office/drawing/2014/main" id="{84CE270A-056C-4F60-8739-670C7F100DB3}"/>
              </a:ext>
            </a:extLst>
          </p:cNvPr>
          <p:cNvSpPr>
            <a:spLocks noGrp="1"/>
          </p:cNvSpPr>
          <p:nvPr/>
        </p:nvSpPr>
        <p:spPr>
          <a:xfrm>
            <a:off x="1228651" y="7063284"/>
            <a:ext cx="6202326" cy="12161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78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Skutek: Stałe namakanie fundamentów i</a:t>
            </a:r>
          </a:p>
          <a:p>
            <a:pPr algn="ctr">
              <a:defRPr sz="278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wędrowanie wilgoci w wyższe partie</a:t>
            </a:r>
          </a:p>
          <a:p>
            <a:pPr algn="ctr">
              <a:defRPr sz="278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murów.</a:t>
            </a:r>
          </a:p>
        </p:txBody>
      </p:sp>
      <p:sp>
        <p:nvSpPr>
          <p:cNvPr id="113" name="Text 3 Skutek: Zablokowanie">
            <a:extLst>
              <a:ext uri="{FF2B5EF4-FFF2-40B4-BE49-F238E27FC236}">
                <a16:creationId xmlns:a16="http://schemas.microsoft.com/office/drawing/2014/main" id="{4D5A9AD2-6FAA-40AE-B6DB-0B6FA23B452C}"/>
              </a:ext>
            </a:extLst>
          </p:cNvPr>
          <p:cNvSpPr>
            <a:spLocks noGrp="1"/>
          </p:cNvSpPr>
          <p:nvPr/>
        </p:nvSpPr>
        <p:spPr>
          <a:xfrm>
            <a:off x="8836837" y="7063284"/>
            <a:ext cx="6261395" cy="12161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Skutek: Zablokowanie oddechu ściany, co</a:t>
            </a:r>
          </a:p>
          <a:p>
            <a:pPr algn="ctr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prowadziło do niszczenia zabytkowej cegły</a:t>
            </a:r>
          </a:p>
          <a:p>
            <a:pPr algn="ctr">
              <a:defRPr sz="269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9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powyżej cokołu i rozwoju mikroorganizmów.</a:t>
            </a:r>
          </a:p>
        </p:txBody>
      </p:sp>
      <p:pic>
        <p:nvPicPr>
          <p:cNvPr id="114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5087" t="19141" r="5160" b="79818"/>
          <a:stretch>
            <a:fillRect/>
          </a:stretch>
        </p:blipFill>
        <p:spPr>
          <a:xfrm>
            <a:off x="826977" y="817364"/>
            <a:ext cx="14590233" cy="968177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6323" t="82943" r="53852" b="16016"/>
          <a:stretch>
            <a:fillRect/>
          </a:stretch>
        </p:blipFill>
        <p:spPr>
          <a:xfrm>
            <a:off x="1027814" y="7736284"/>
            <a:ext cx="6474047" cy="720229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53634" t="82943" r="5741" b="16016"/>
          <a:stretch>
            <a:fillRect/>
          </a:stretch>
        </p:blipFill>
        <p:spPr>
          <a:xfrm>
            <a:off x="8718698" y="7736284"/>
            <a:ext cx="6604000" cy="720229"/>
          </a:xfrm>
          <a:prstGeom prst="rect">
            <a:avLst/>
          </a:prstGeom>
        </p:spPr>
      </p:pic>
      <p:sp>
        <p:nvSpPr>
          <p:cNvPr id="103" name="Text 4 Dokumentacja stanu p">
            <a:extLst>
              <a:ext uri="{FF2B5EF4-FFF2-40B4-BE49-F238E27FC236}">
                <a16:creationId xmlns:a16="http://schemas.microsoft.com/office/drawing/2014/main" id="{338C3D0D-76E6-4910-AFE7-5201A13C7C76}"/>
              </a:ext>
            </a:extLst>
          </p:cNvPr>
          <p:cNvSpPr>
            <a:spLocks noGrp="1"/>
          </p:cNvSpPr>
          <p:nvPr/>
        </p:nvSpPr>
        <p:spPr>
          <a:xfrm>
            <a:off x="826977" y="817364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578">
                <a:solidFill>
                  <a:srgbClr val="914B37"/>
                </a:solidFill>
                <a:latin typeface="Calibri"/>
                <a:ea typeface="Calibri"/>
                <a:cs typeface="Calibri"/>
              </a:defRPr>
            </a:pPr>
            <a:r>
              <a:rPr sz="5578">
                <a:solidFill>
                  <a:srgbClr val="914B37"/>
                </a:solidFill>
                <a:latin typeface="Calibri"/>
                <a:ea typeface="Calibri"/>
                <a:cs typeface="Calibri"/>
              </a:rPr>
              <a:t>Dokumentacja stanu początkowego</a:t>
            </a:r>
          </a:p>
        </p:txBody>
      </p:sp>
      <p:sp>
        <p:nvSpPr>
          <p:cNvPr id="104" name="Text 4 Rynny wylewające wod">
            <a:extLst>
              <a:ext uri="{FF2B5EF4-FFF2-40B4-BE49-F238E27FC236}">
                <a16:creationId xmlns:a16="http://schemas.microsoft.com/office/drawing/2014/main" id="{E76D0CFD-3F88-4255-9FD5-43C9DF9A1547}"/>
              </a:ext>
            </a:extLst>
          </p:cNvPr>
          <p:cNvSpPr>
            <a:spLocks noGrp="1"/>
          </p:cNvSpPr>
          <p:nvPr/>
        </p:nvSpPr>
        <p:spPr>
          <a:xfrm>
            <a:off x="1027814" y="7736284"/>
            <a:ext cx="6474047" cy="72022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23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23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Rynny wylewające wodę bezpośrednio pod mury świątyni,</a:t>
            </a:r>
          </a:p>
          <a:p>
            <a:pPr algn="ctr">
              <a:defRPr sz="223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23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powodujące systematyczne zalewanie fundamentów.</a:t>
            </a:r>
          </a:p>
        </p:txBody>
      </p:sp>
      <p:sp>
        <p:nvSpPr>
          <p:cNvPr id="105" name="Text 4 Wyraźne zielone zaba">
            <a:extLst>
              <a:ext uri="{FF2B5EF4-FFF2-40B4-BE49-F238E27FC236}">
                <a16:creationId xmlns:a16="http://schemas.microsoft.com/office/drawing/2014/main" id="{B38B1388-4B09-4B48-B9AC-468B5FB05B8E}"/>
              </a:ext>
            </a:extLst>
          </p:cNvPr>
          <p:cNvSpPr>
            <a:spLocks noGrp="1"/>
          </p:cNvSpPr>
          <p:nvPr/>
        </p:nvSpPr>
        <p:spPr>
          <a:xfrm>
            <a:off x="8718698" y="7736284"/>
            <a:ext cx="6604000" cy="72022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23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23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Wyraźne zielone zabarwienia na cokole kamiennym – dowód</a:t>
            </a:r>
          </a:p>
          <a:p>
            <a:pPr algn="ctr">
              <a:defRPr sz="223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23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na obecność mikroorganizmów wywołaną ciągłą wilgocią.</a:t>
            </a:r>
          </a:p>
        </p:txBody>
      </p:sp>
      <p:pic>
        <p:nvPicPr>
          <p:cNvPr id="106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576" t="96354" r="9520" b="0"/>
          <a:stretch>
            <a:fillRect/>
          </a:stretch>
        </p:blipFill>
        <p:spPr>
          <a:xfrm>
            <a:off x="14885581" y="8775303"/>
            <a:ext cx="1122326" cy="330597"/>
          </a:xfrm>
          <a:prstGeom prst="rect">
            <a:avLst/>
          </a:prstGeom>
        </p:spPr>
      </p:pic>
      <p:pic>
        <p:nvPicPr>
          <p:cNvPr id="1001" name="Tło stopki"/>
          <p:cNvPicPr>
            <a:picLocks noChangeAspect="1"/>
          </p:cNvPicPr>
          <p:nvPr/>
        </p:nvPicPr>
        <p:blipFill>
          <a:blip r:embed="rId2"/>
          <a:srcRect l="98474" t="91146" r="0" b="5208"/>
          <a:stretch>
            <a:fillRect/>
          </a:stretch>
        </p:blipFill>
        <p:spPr>
          <a:xfrm>
            <a:off x="16007907" y="8775303"/>
            <a:ext cx="248093" cy="3305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5087" t="20182" r="5160" b="78776"/>
          <a:stretch>
            <a:fillRect/>
          </a:stretch>
        </p:blipFill>
        <p:spPr>
          <a:xfrm>
            <a:off x="826977" y="900013"/>
            <a:ext cx="14590233" cy="968177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10174" t="42969" r="82558" b="55990"/>
          <a:stretch>
            <a:fillRect/>
          </a:stretch>
        </p:blipFill>
        <p:spPr>
          <a:xfrm>
            <a:off x="1653953" y="2281436"/>
            <a:ext cx="1181395" cy="1712020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10174" t="42969" r="82558" b="55990"/>
          <a:stretch>
            <a:fillRect/>
          </a:stretch>
        </p:blipFill>
        <p:spPr>
          <a:xfrm>
            <a:off x="1653953" y="4442123"/>
            <a:ext cx="1181395" cy="1712020"/>
          </a:xfrm>
          <a:prstGeom prst="rect">
            <a:avLst/>
          </a:prstGeom>
        </p:spPr>
      </p:pic>
      <p:pic>
        <p:nvPicPr>
          <p:cNvPr id="103" name="Odtworzenie tła napisu"/>
          <p:cNvPicPr>
            <a:picLocks noChangeAspect="1"/>
          </p:cNvPicPr>
          <p:nvPr/>
        </p:nvPicPr>
        <p:blipFill>
          <a:blip r:embed="rId2"/>
          <a:srcRect l="10174" t="42969" r="82558" b="55990"/>
          <a:stretch>
            <a:fillRect/>
          </a:stretch>
        </p:blipFill>
        <p:spPr>
          <a:xfrm>
            <a:off x="1653953" y="6602809"/>
            <a:ext cx="1181395" cy="1712020"/>
          </a:xfrm>
          <a:prstGeom prst="rect">
            <a:avLst/>
          </a:prstGeom>
        </p:spPr>
      </p:pic>
      <p:pic>
        <p:nvPicPr>
          <p:cNvPr id="104" name="Odtworzenie tła napisu"/>
          <p:cNvPicPr>
            <a:picLocks noChangeAspect="1"/>
          </p:cNvPicPr>
          <p:nvPr/>
        </p:nvPicPr>
        <p:blipFill>
          <a:blip r:embed="rId2"/>
          <a:srcRect l="20276" t="41146" r="12863" b="57812"/>
          <a:stretch>
            <a:fillRect/>
          </a:stretch>
        </p:blipFill>
        <p:spPr>
          <a:xfrm>
            <a:off x="3296093" y="2588419"/>
            <a:ext cx="10868837" cy="1039019"/>
          </a:xfrm>
          <a:prstGeom prst="rect">
            <a:avLst/>
          </a:prstGeom>
        </p:spPr>
      </p:pic>
      <p:pic>
        <p:nvPicPr>
          <p:cNvPr id="105" name="Odtworzenie tła napisu"/>
          <p:cNvPicPr>
            <a:picLocks noChangeAspect="1"/>
          </p:cNvPicPr>
          <p:nvPr/>
        </p:nvPicPr>
        <p:blipFill>
          <a:blip r:embed="rId2"/>
          <a:srcRect l="20276" t="66406" r="9230" b="32552"/>
          <a:stretch>
            <a:fillRect/>
          </a:stretch>
        </p:blipFill>
        <p:spPr>
          <a:xfrm>
            <a:off x="3296093" y="4784527"/>
            <a:ext cx="11459535" cy="1039019"/>
          </a:xfrm>
          <a:prstGeom prst="rect">
            <a:avLst/>
          </a:prstGeom>
        </p:spPr>
      </p:pic>
      <p:pic>
        <p:nvPicPr>
          <p:cNvPr id="106" name="Odtworzenie tła napisu"/>
          <p:cNvPicPr>
            <a:picLocks noChangeAspect="1"/>
          </p:cNvPicPr>
          <p:nvPr/>
        </p:nvPicPr>
        <p:blipFill>
          <a:blip r:embed="rId2"/>
          <a:srcRect l="20276" t="89323" r="8866" b="9635"/>
          <a:stretch>
            <a:fillRect/>
          </a:stretch>
        </p:blipFill>
        <p:spPr>
          <a:xfrm>
            <a:off x="3296093" y="6945213"/>
            <a:ext cx="11518605" cy="1074440"/>
          </a:xfrm>
          <a:prstGeom prst="rect">
            <a:avLst/>
          </a:prstGeom>
        </p:spPr>
      </p:pic>
      <p:sp>
        <p:nvSpPr>
          <p:cNvPr id="107" name="Text 5 Główne cele prac kon">
            <a:extLst>
              <a:ext uri="{FF2B5EF4-FFF2-40B4-BE49-F238E27FC236}">
                <a16:creationId xmlns:a16="http://schemas.microsoft.com/office/drawing/2014/main" id="{90814DD9-40A5-400F-A77E-876D1CDEF009}"/>
              </a:ext>
            </a:extLst>
          </p:cNvPr>
          <p:cNvSpPr>
            <a:spLocks noGrp="1"/>
          </p:cNvSpPr>
          <p:nvPr/>
        </p:nvSpPr>
        <p:spPr>
          <a:xfrm>
            <a:off x="826977" y="900013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578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578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Główne cele prac konserwatorskich</a:t>
            </a:r>
          </a:p>
        </p:txBody>
      </p:sp>
      <p:sp>
        <p:nvSpPr>
          <p:cNvPr id="108" name="Text 5 1">
            <a:extLst>
              <a:ext uri="{FF2B5EF4-FFF2-40B4-BE49-F238E27FC236}">
                <a16:creationId xmlns:a16="http://schemas.microsoft.com/office/drawing/2014/main" id="{777606EE-41E3-4C5E-ABA4-C1ADEE292D11}"/>
              </a:ext>
            </a:extLst>
          </p:cNvPr>
          <p:cNvSpPr>
            <a:spLocks noGrp="1"/>
          </p:cNvSpPr>
          <p:nvPr/>
        </p:nvSpPr>
        <p:spPr>
          <a:xfrm>
            <a:off x="1653953" y="2281436"/>
            <a:ext cx="1181395" cy="17120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1621">
                <a:solidFill>
                  <a:srgbClr val="914B37"/>
                </a:solidFill>
                <a:latin typeface="Calibri"/>
                <a:ea typeface="Calibri"/>
                <a:cs typeface="Calibri"/>
              </a:defRPr>
            </a:pPr>
            <a:r>
              <a:rPr sz="11621">
                <a:solidFill>
                  <a:srgbClr val="914B37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09" name="Text 5 2">
            <a:extLst>
              <a:ext uri="{FF2B5EF4-FFF2-40B4-BE49-F238E27FC236}">
                <a16:creationId xmlns:a16="http://schemas.microsoft.com/office/drawing/2014/main" id="{6E780BD5-FD9D-4D59-BA00-656C22681D94}"/>
              </a:ext>
            </a:extLst>
          </p:cNvPr>
          <p:cNvSpPr>
            <a:spLocks noGrp="1"/>
          </p:cNvSpPr>
          <p:nvPr/>
        </p:nvSpPr>
        <p:spPr>
          <a:xfrm>
            <a:off x="1653953" y="4442123"/>
            <a:ext cx="1181395" cy="17120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1621">
                <a:solidFill>
                  <a:srgbClr val="914B37"/>
                </a:solidFill>
                <a:latin typeface="Calibri"/>
                <a:ea typeface="Calibri"/>
                <a:cs typeface="Calibri"/>
              </a:defRPr>
            </a:pPr>
            <a:r>
              <a:rPr sz="11621">
                <a:solidFill>
                  <a:srgbClr val="914B37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10" name="Text 5 3">
            <a:extLst>
              <a:ext uri="{FF2B5EF4-FFF2-40B4-BE49-F238E27FC236}">
                <a16:creationId xmlns:a16="http://schemas.microsoft.com/office/drawing/2014/main" id="{7363345D-AC8A-4065-90F6-3E1B26307E60}"/>
              </a:ext>
            </a:extLst>
          </p:cNvPr>
          <p:cNvSpPr>
            <a:spLocks noGrp="1"/>
          </p:cNvSpPr>
          <p:nvPr/>
        </p:nvSpPr>
        <p:spPr>
          <a:xfrm>
            <a:off x="1653953" y="6602809"/>
            <a:ext cx="1181395" cy="17120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1621">
                <a:solidFill>
                  <a:srgbClr val="914B37"/>
                </a:solidFill>
                <a:latin typeface="Calibri"/>
                <a:ea typeface="Calibri"/>
                <a:cs typeface="Calibri"/>
              </a:defRPr>
            </a:pPr>
            <a:r>
              <a:rPr sz="11621">
                <a:solidFill>
                  <a:srgbClr val="914B37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11" name="Text 5 Zatrzymanie przenika">
            <a:extLst>
              <a:ext uri="{FF2B5EF4-FFF2-40B4-BE49-F238E27FC236}">
                <a16:creationId xmlns:a16="http://schemas.microsoft.com/office/drawing/2014/main" id="{04B23BB3-C79B-4E63-8760-EBA8BEC9FC9C}"/>
              </a:ext>
            </a:extLst>
          </p:cNvPr>
          <p:cNvSpPr>
            <a:spLocks noGrp="1"/>
          </p:cNvSpPr>
          <p:nvPr/>
        </p:nvSpPr>
        <p:spPr>
          <a:xfrm>
            <a:off x="3296093" y="2588419"/>
            <a:ext cx="10868837" cy="103901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Zatrzymanie przenikania wody z gruntu do wnętrza</a:t>
            </a:r>
          </a:p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murów.</a:t>
            </a:r>
          </a:p>
        </p:txBody>
      </p:sp>
      <p:sp>
        <p:nvSpPr>
          <p:cNvPr id="112" name="Text 5 Przywrócenie ścianom">
            <a:extLst>
              <a:ext uri="{FF2B5EF4-FFF2-40B4-BE49-F238E27FC236}">
                <a16:creationId xmlns:a16="http://schemas.microsoft.com/office/drawing/2014/main" id="{4AE54C4B-425B-4A20-8052-B695DDA81789}"/>
              </a:ext>
            </a:extLst>
          </p:cNvPr>
          <p:cNvSpPr>
            <a:spLocks noGrp="1"/>
          </p:cNvSpPr>
          <p:nvPr/>
        </p:nvSpPr>
        <p:spPr>
          <a:xfrm>
            <a:off x="3296093" y="4784527"/>
            <a:ext cx="11459535" cy="103901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Przywrócenie ścianom naturalnej zdolności do oddychania</a:t>
            </a:r>
          </a:p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poprzez usunięcie szkodliwego cementu.</a:t>
            </a:r>
          </a:p>
        </p:txBody>
      </p:sp>
      <p:sp>
        <p:nvSpPr>
          <p:cNvPr id="113" name="Text 5 Zbudowanie systemu, ">
            <a:extLst>
              <a:ext uri="{FF2B5EF4-FFF2-40B4-BE49-F238E27FC236}">
                <a16:creationId xmlns:a16="http://schemas.microsoft.com/office/drawing/2014/main" id="{6715C794-3776-4316-99D6-3735B5659614}"/>
              </a:ext>
            </a:extLst>
          </p:cNvPr>
          <p:cNvSpPr>
            <a:spLocks noGrp="1"/>
          </p:cNvSpPr>
          <p:nvPr/>
        </p:nvSpPr>
        <p:spPr>
          <a:xfrm>
            <a:off x="3296093" y="6945213"/>
            <a:ext cx="11518605" cy="10744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Zbudowanie systemu, który trwale odprowadzi deszczówkę</a:t>
            </a:r>
          </a:p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na bezpieczną odległość od kościoła.</a:t>
            </a:r>
          </a:p>
        </p:txBody>
      </p:sp>
      <p:pic>
        <p:nvPicPr>
          <p:cNvPr id="114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5523" t="12891" r="85392" b="86068"/>
          <a:stretch>
            <a:fillRect/>
          </a:stretch>
        </p:blipFill>
        <p:spPr>
          <a:xfrm>
            <a:off x="897860" y="711101"/>
            <a:ext cx="1476744" cy="377825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5087" t="24349" r="5160" b="74609"/>
          <a:stretch>
            <a:fillRect/>
          </a:stretch>
        </p:blipFill>
        <p:spPr>
          <a:xfrm>
            <a:off x="826977" y="1372295"/>
            <a:ext cx="14590233" cy="968177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53997" t="47396" r="5959" b="51562"/>
          <a:stretch>
            <a:fillRect/>
          </a:stretch>
        </p:blipFill>
        <p:spPr>
          <a:xfrm>
            <a:off x="8777767" y="2824559"/>
            <a:ext cx="6509488" cy="1534914"/>
          </a:xfrm>
          <a:prstGeom prst="rect">
            <a:avLst/>
          </a:prstGeom>
        </p:spPr>
      </p:pic>
      <p:pic>
        <p:nvPicPr>
          <p:cNvPr id="103" name="Odtworzenie tła napisu"/>
          <p:cNvPicPr>
            <a:picLocks noChangeAspect="1"/>
          </p:cNvPicPr>
          <p:nvPr/>
        </p:nvPicPr>
        <p:blipFill>
          <a:blip r:embed="rId2"/>
          <a:srcRect l="53997" t="85938" r="5959" b="13021"/>
          <a:stretch>
            <a:fillRect/>
          </a:stretch>
        </p:blipFill>
        <p:spPr>
          <a:xfrm>
            <a:off x="8777767" y="4760912"/>
            <a:ext cx="6509488" cy="2987179"/>
          </a:xfrm>
          <a:prstGeom prst="rect">
            <a:avLst/>
          </a:prstGeom>
        </p:spPr>
      </p:pic>
      <p:sp>
        <p:nvSpPr>
          <p:cNvPr id="104" name="Text 6 Krok 1 z 4">
            <a:extLst>
              <a:ext uri="{FF2B5EF4-FFF2-40B4-BE49-F238E27FC236}">
                <a16:creationId xmlns:a16="http://schemas.microsoft.com/office/drawing/2014/main" id="{1CEEE65E-FE70-44E3-97DA-A4A51A84947A}"/>
              </a:ext>
            </a:extLst>
          </p:cNvPr>
          <p:cNvSpPr>
            <a:spLocks noGrp="1"/>
          </p:cNvSpPr>
          <p:nvPr/>
        </p:nvSpPr>
        <p:spPr>
          <a:xfrm>
            <a:off x="897860" y="711101"/>
            <a:ext cx="1476744" cy="3778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10">
                <a:solidFill>
                  <a:srgbClr val="77452F"/>
                </a:solidFill>
                <a:latin typeface="Calibri"/>
                <a:ea typeface="Calibri"/>
                <a:cs typeface="Calibri"/>
              </a:defRPr>
            </a:pPr>
            <a:r>
              <a:rPr sz="2510">
                <a:solidFill>
                  <a:srgbClr val="77452F"/>
                </a:solidFill>
                <a:latin typeface="Calibri"/>
                <a:ea typeface="Calibri"/>
                <a:cs typeface="Calibri"/>
              </a:rPr>
              <a:t>Krok 1 z 4</a:t>
            </a:r>
          </a:p>
        </p:txBody>
      </p:sp>
      <p:sp>
        <p:nvSpPr>
          <p:cNvPr id="105" name="Text 6 Krok 1: Odsłonięcie ">
            <a:extLst>
              <a:ext uri="{FF2B5EF4-FFF2-40B4-BE49-F238E27FC236}">
                <a16:creationId xmlns:a16="http://schemas.microsoft.com/office/drawing/2014/main" id="{FD13B86B-86DC-4DA2-9D1A-CB1F5E0BF961}"/>
              </a:ext>
            </a:extLst>
          </p:cNvPr>
          <p:cNvSpPr>
            <a:spLocks noGrp="1"/>
          </p:cNvSpPr>
          <p:nvPr/>
        </p:nvSpPr>
        <p:spPr>
          <a:xfrm>
            <a:off x="826977" y="1372295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392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392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Krok 1: Odsłonięcie i ostrożne oczyszczanie</a:t>
            </a:r>
          </a:p>
        </p:txBody>
      </p:sp>
      <p:sp>
        <p:nvSpPr>
          <p:cNvPr id="106" name="Text 6 Prace rozpoczęto od ">
            <a:extLst>
              <a:ext uri="{FF2B5EF4-FFF2-40B4-BE49-F238E27FC236}">
                <a16:creationId xmlns:a16="http://schemas.microsoft.com/office/drawing/2014/main" id="{148A6901-E2A6-4EA3-A045-C8EA1B789E02}"/>
              </a:ext>
            </a:extLst>
          </p:cNvPr>
          <p:cNvSpPr>
            <a:spLocks noGrp="1"/>
          </p:cNvSpPr>
          <p:nvPr/>
        </p:nvSpPr>
        <p:spPr>
          <a:xfrm>
            <a:off x="8777767" y="2824559"/>
            <a:ext cx="6509488" cy="14168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34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34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Prace rozpoczęto od wykonania</a:t>
            </a:r>
          </a:p>
          <a:p>
            <a:pPr algn="l">
              <a:defRPr sz="334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34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wykopów, które odsłoniły zabytkowe</a:t>
            </a:r>
          </a:p>
          <a:p>
            <a:pPr algn="l">
              <a:defRPr sz="334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34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ściany ukryte pod ziemią.</a:t>
            </a:r>
          </a:p>
        </p:txBody>
      </p:sp>
      <p:sp>
        <p:nvSpPr>
          <p:cNvPr id="107" name="Text 6 Powierzchnię kamieni">
            <a:extLst>
              <a:ext uri="{FF2B5EF4-FFF2-40B4-BE49-F238E27FC236}">
                <a16:creationId xmlns:a16="http://schemas.microsoft.com/office/drawing/2014/main" id="{CE33A042-E131-4C2A-9039-F757C08ABA0B}"/>
              </a:ext>
            </a:extLst>
          </p:cNvPr>
          <p:cNvSpPr>
            <a:spLocks noGrp="1"/>
          </p:cNvSpPr>
          <p:nvPr/>
        </p:nvSpPr>
        <p:spPr>
          <a:xfrm>
            <a:off x="8777767" y="4760913"/>
            <a:ext cx="6509488" cy="298717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Powierzchnię kamieni polnych i cegieł</a:t>
            </a:r>
          </a:p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ręcznie oraz mechanicznie</a:t>
            </a:r>
          </a:p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oczyszczono z narosłej przez lata ziemi</a:t>
            </a:r>
          </a:p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 zanieczyszczeń, przygotowując mur</a:t>
            </a:r>
          </a:p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 dalszych prac konserwatorskich.</a:t>
            </a:r>
          </a:p>
        </p:txBody>
      </p:sp>
      <p:pic>
        <p:nvPicPr>
          <p:cNvPr id="108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5523" t="12891" r="85392" b="86068"/>
          <a:stretch>
            <a:fillRect/>
          </a:stretch>
        </p:blipFill>
        <p:spPr>
          <a:xfrm>
            <a:off x="897860" y="711101"/>
            <a:ext cx="1476744" cy="377825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5087" t="24349" r="5160" b="74609"/>
          <a:stretch>
            <a:fillRect/>
          </a:stretch>
        </p:blipFill>
        <p:spPr>
          <a:xfrm>
            <a:off x="826977" y="1372295"/>
            <a:ext cx="14590233" cy="968177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53997" t="53125" r="5814" b="45833"/>
          <a:stretch>
            <a:fillRect/>
          </a:stretch>
        </p:blipFill>
        <p:spPr>
          <a:xfrm>
            <a:off x="8777767" y="2824559"/>
            <a:ext cx="6533116" cy="2007195"/>
          </a:xfrm>
          <a:prstGeom prst="rect">
            <a:avLst/>
          </a:prstGeom>
        </p:spPr>
      </p:pic>
      <p:pic>
        <p:nvPicPr>
          <p:cNvPr id="103" name="Odtworzenie tła napisu"/>
          <p:cNvPicPr>
            <a:picLocks noChangeAspect="1"/>
          </p:cNvPicPr>
          <p:nvPr/>
        </p:nvPicPr>
        <p:blipFill>
          <a:blip r:embed="rId2"/>
          <a:srcRect l="53997" t="91146" r="5814" b="7812"/>
          <a:stretch>
            <a:fillRect/>
          </a:stretch>
        </p:blipFill>
        <p:spPr>
          <a:xfrm>
            <a:off x="8777767" y="5221387"/>
            <a:ext cx="6533116" cy="2916337"/>
          </a:xfrm>
          <a:prstGeom prst="rect">
            <a:avLst/>
          </a:prstGeom>
        </p:spPr>
      </p:pic>
      <p:sp>
        <p:nvSpPr>
          <p:cNvPr id="104" name="Text 7 Krok 2 z 4">
            <a:extLst>
              <a:ext uri="{FF2B5EF4-FFF2-40B4-BE49-F238E27FC236}">
                <a16:creationId xmlns:a16="http://schemas.microsoft.com/office/drawing/2014/main" id="{92A18537-4CD4-4F1B-A1C1-AD6FF6564388}"/>
              </a:ext>
            </a:extLst>
          </p:cNvPr>
          <p:cNvSpPr>
            <a:spLocks noGrp="1"/>
          </p:cNvSpPr>
          <p:nvPr/>
        </p:nvSpPr>
        <p:spPr>
          <a:xfrm>
            <a:off x="897860" y="711101"/>
            <a:ext cx="1476744" cy="3778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10">
                <a:solidFill>
                  <a:srgbClr val="77452F"/>
                </a:solidFill>
                <a:latin typeface="Calibri"/>
                <a:ea typeface="Calibri"/>
                <a:cs typeface="Calibri"/>
              </a:defRPr>
            </a:pPr>
            <a:r>
              <a:rPr sz="2510">
                <a:solidFill>
                  <a:srgbClr val="77452F"/>
                </a:solidFill>
                <a:latin typeface="Calibri"/>
                <a:ea typeface="Calibri"/>
                <a:cs typeface="Calibri"/>
              </a:rPr>
              <a:t>Krok 2 z 4</a:t>
            </a:r>
          </a:p>
        </p:txBody>
      </p:sp>
      <p:sp>
        <p:nvSpPr>
          <p:cNvPr id="105" name="Text 7 Krok 2: Usunięcie ce">
            <a:extLst>
              <a:ext uri="{FF2B5EF4-FFF2-40B4-BE49-F238E27FC236}">
                <a16:creationId xmlns:a16="http://schemas.microsoft.com/office/drawing/2014/main" id="{026C428D-9684-4379-9B4D-0FE471DAF594}"/>
              </a:ext>
            </a:extLst>
          </p:cNvPr>
          <p:cNvSpPr>
            <a:spLocks noGrp="1"/>
          </p:cNvSpPr>
          <p:nvPr/>
        </p:nvSpPr>
        <p:spPr>
          <a:xfrm>
            <a:off x="826977" y="1372295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392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392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Krok 2: Usunięcie cementu i dezynfekcja</a:t>
            </a:r>
          </a:p>
        </p:txBody>
      </p:sp>
      <p:sp>
        <p:nvSpPr>
          <p:cNvPr id="106" name="Text 7 Mury poddano starann">
            <a:extLst>
              <a:ext uri="{FF2B5EF4-FFF2-40B4-BE49-F238E27FC236}">
                <a16:creationId xmlns:a16="http://schemas.microsoft.com/office/drawing/2014/main" id="{B1828C73-8DE3-48FB-9E5A-4FF6B91FF604}"/>
              </a:ext>
            </a:extLst>
          </p:cNvPr>
          <p:cNvSpPr>
            <a:spLocks noGrp="1"/>
          </p:cNvSpPr>
          <p:nvPr/>
        </p:nvSpPr>
        <p:spPr>
          <a:xfrm>
            <a:off x="8777767" y="2824559"/>
            <a:ext cx="6533116" cy="1889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34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34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Mury poddano starannej dezynfekcji</a:t>
            </a:r>
          </a:p>
          <a:p>
            <a:pPr algn="l">
              <a:defRPr sz="334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34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specjalistycznymi preparatami, aby</a:t>
            </a:r>
          </a:p>
          <a:p>
            <a:pPr algn="l">
              <a:defRPr sz="334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34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zatrzymać rozwój szkodliwych</a:t>
            </a:r>
          </a:p>
          <a:p>
            <a:pPr algn="l">
              <a:defRPr sz="334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34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mikroorganizmów (mchów i glonów).</a:t>
            </a:r>
          </a:p>
        </p:txBody>
      </p:sp>
      <p:sp>
        <p:nvSpPr>
          <p:cNvPr id="107" name="Text 7 Najtrudniejszym etap">
            <a:extLst>
              <a:ext uri="{FF2B5EF4-FFF2-40B4-BE49-F238E27FC236}">
                <a16:creationId xmlns:a16="http://schemas.microsoft.com/office/drawing/2014/main" id="{D0347D8A-73B9-480B-ADDC-012FE1BE0227}"/>
              </a:ext>
            </a:extLst>
          </p:cNvPr>
          <p:cNvSpPr>
            <a:spLocks noGrp="1"/>
          </p:cNvSpPr>
          <p:nvPr/>
        </p:nvSpPr>
        <p:spPr>
          <a:xfrm>
            <a:off x="8777767" y="5221387"/>
            <a:ext cx="6533116" cy="291633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Najtrudniejszym etapem było żmudne,</a:t>
            </a:r>
          </a:p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ręczne wykuwanie nieprzepuszczalnych</a:t>
            </a:r>
          </a:p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spoin cementowych. Wykonano to z</a:t>
            </a:r>
          </a:p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najwyższą ostrożnością, aby nie</a:t>
            </a:r>
          </a:p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uszkodzić historycznej struktury</a:t>
            </a:r>
          </a:p>
          <a:p>
            <a:pPr algn="l">
              <a:defRPr sz="3254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54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kamienia i cegły.</a:t>
            </a:r>
          </a:p>
        </p:txBody>
      </p:sp>
      <p:pic>
        <p:nvPicPr>
          <p:cNvPr id="108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5523" t="12891" r="85392" b="86068"/>
          <a:stretch>
            <a:fillRect/>
          </a:stretch>
        </p:blipFill>
        <p:spPr>
          <a:xfrm>
            <a:off x="897860" y="711101"/>
            <a:ext cx="1476744" cy="377825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5087" t="24349" r="5160" b="74609"/>
          <a:stretch>
            <a:fillRect/>
          </a:stretch>
        </p:blipFill>
        <p:spPr>
          <a:xfrm>
            <a:off x="826977" y="1372295"/>
            <a:ext cx="14590233" cy="968177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6977" t="48828" r="75945" b="50130"/>
          <a:stretch>
            <a:fillRect/>
          </a:stretch>
        </p:blipFill>
        <p:spPr>
          <a:xfrm>
            <a:off x="1134140" y="3462139"/>
            <a:ext cx="2776279" cy="909141"/>
          </a:xfrm>
          <a:prstGeom prst="rect">
            <a:avLst/>
          </a:prstGeom>
        </p:spPr>
      </p:pic>
      <p:pic>
        <p:nvPicPr>
          <p:cNvPr id="103" name="Odtworzenie tła napisu"/>
          <p:cNvPicPr>
            <a:picLocks noChangeAspect="1"/>
          </p:cNvPicPr>
          <p:nvPr/>
        </p:nvPicPr>
        <p:blipFill>
          <a:blip r:embed="rId2"/>
          <a:srcRect l="6977" t="48828" r="76453" b="50130"/>
          <a:stretch>
            <a:fillRect/>
          </a:stretch>
        </p:blipFill>
        <p:spPr>
          <a:xfrm>
            <a:off x="1134140" y="4808141"/>
            <a:ext cx="2693581" cy="401439"/>
          </a:xfrm>
          <a:prstGeom prst="rect">
            <a:avLst/>
          </a:prstGeom>
        </p:spPr>
      </p:pic>
      <p:pic>
        <p:nvPicPr>
          <p:cNvPr id="104" name="Odtworzenie tła napisu"/>
          <p:cNvPicPr>
            <a:picLocks noChangeAspect="1"/>
          </p:cNvPicPr>
          <p:nvPr/>
        </p:nvPicPr>
        <p:blipFill>
          <a:blip r:embed="rId2"/>
          <a:srcRect l="6977" t="80208" r="76817" b="18750"/>
          <a:stretch>
            <a:fillRect/>
          </a:stretch>
        </p:blipFill>
        <p:spPr>
          <a:xfrm>
            <a:off x="1134140" y="6307634"/>
            <a:ext cx="2634512" cy="909141"/>
          </a:xfrm>
          <a:prstGeom prst="rect">
            <a:avLst/>
          </a:prstGeom>
        </p:spPr>
      </p:pic>
      <p:pic>
        <p:nvPicPr>
          <p:cNvPr id="105" name="Odtworzenie tła napisu"/>
          <p:cNvPicPr>
            <a:picLocks noChangeAspect="1"/>
          </p:cNvPicPr>
          <p:nvPr/>
        </p:nvPicPr>
        <p:blipFill>
          <a:blip r:embed="rId2"/>
          <a:srcRect l="53924" t="53776" r="6032" b="45182"/>
          <a:stretch>
            <a:fillRect/>
          </a:stretch>
        </p:blipFill>
        <p:spPr>
          <a:xfrm>
            <a:off x="8765953" y="2824559"/>
            <a:ext cx="6509488" cy="2042616"/>
          </a:xfrm>
          <a:prstGeom prst="rect">
            <a:avLst/>
          </a:prstGeom>
        </p:spPr>
      </p:pic>
      <p:pic>
        <p:nvPicPr>
          <p:cNvPr id="106" name="Odtworzenie tła napisu"/>
          <p:cNvPicPr>
            <a:picLocks noChangeAspect="1"/>
          </p:cNvPicPr>
          <p:nvPr/>
        </p:nvPicPr>
        <p:blipFill>
          <a:blip r:embed="rId2"/>
          <a:srcRect l="53924" t="85938" r="5814" b="13021"/>
          <a:stretch>
            <a:fillRect/>
          </a:stretch>
        </p:blipFill>
        <p:spPr>
          <a:xfrm>
            <a:off x="8765953" y="5705475"/>
            <a:ext cx="6544930" cy="1983581"/>
          </a:xfrm>
          <a:prstGeom prst="rect">
            <a:avLst/>
          </a:prstGeom>
        </p:spPr>
      </p:pic>
      <p:sp>
        <p:nvSpPr>
          <p:cNvPr id="107" name="Text 8 Krok 3 z 4">
            <a:extLst>
              <a:ext uri="{FF2B5EF4-FFF2-40B4-BE49-F238E27FC236}">
                <a16:creationId xmlns:a16="http://schemas.microsoft.com/office/drawing/2014/main" id="{C6244BAE-3E28-4C35-8DFF-B62D3BEC5967}"/>
              </a:ext>
            </a:extLst>
          </p:cNvPr>
          <p:cNvSpPr>
            <a:spLocks noGrp="1"/>
          </p:cNvSpPr>
          <p:nvPr/>
        </p:nvSpPr>
        <p:spPr>
          <a:xfrm>
            <a:off x="897860" y="711101"/>
            <a:ext cx="1476744" cy="3778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10">
                <a:solidFill>
                  <a:srgbClr val="77452F"/>
                </a:solidFill>
                <a:latin typeface="Calibri"/>
                <a:ea typeface="Calibri"/>
                <a:cs typeface="Calibri"/>
              </a:defRPr>
            </a:pPr>
            <a:r>
              <a:rPr sz="2510">
                <a:solidFill>
                  <a:srgbClr val="77452F"/>
                </a:solidFill>
                <a:latin typeface="Calibri"/>
                <a:ea typeface="Calibri"/>
                <a:cs typeface="Calibri"/>
              </a:rPr>
              <a:t>Krok 3 z 4</a:t>
            </a:r>
          </a:p>
        </p:txBody>
      </p:sp>
      <p:sp>
        <p:nvSpPr>
          <p:cNvPr id="108" name="Text 8 Krok 3: Zabezpieczen">
            <a:extLst>
              <a:ext uri="{FF2B5EF4-FFF2-40B4-BE49-F238E27FC236}">
                <a16:creationId xmlns:a16="http://schemas.microsoft.com/office/drawing/2014/main" id="{5353BB16-A598-4F95-A3BE-D61AA415F040}"/>
              </a:ext>
            </a:extLst>
          </p:cNvPr>
          <p:cNvSpPr>
            <a:spLocks noGrp="1"/>
          </p:cNvSpPr>
          <p:nvPr/>
        </p:nvSpPr>
        <p:spPr>
          <a:xfrm>
            <a:off x="826977" y="1372295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392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392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Krok 3: Zabezpieczenie i nowa spoina</a:t>
            </a:r>
          </a:p>
        </p:txBody>
      </p:sp>
      <p:sp>
        <p:nvSpPr>
          <p:cNvPr id="109" name="Text 8 Strefa nadziemna&#10;(co">
            <a:extLst>
              <a:ext uri="{FF2B5EF4-FFF2-40B4-BE49-F238E27FC236}">
                <a16:creationId xmlns:a16="http://schemas.microsoft.com/office/drawing/2014/main" id="{6E1556C5-FADA-4471-A22E-63C1C0C72A27}"/>
              </a:ext>
            </a:extLst>
          </p:cNvPr>
          <p:cNvSpPr>
            <a:spLocks noGrp="1"/>
          </p:cNvSpPr>
          <p:nvPr/>
        </p:nvSpPr>
        <p:spPr>
          <a:xfrm>
            <a:off x="1134140" y="3462139"/>
            <a:ext cx="2776279" cy="90914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975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975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Strefa nadziemna</a:t>
            </a:r>
          </a:p>
          <a:p>
            <a:pPr algn="l">
              <a:defRPr sz="2975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975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(cokół kamienny)</a:t>
            </a:r>
          </a:p>
        </p:txBody>
      </p:sp>
      <p:sp>
        <p:nvSpPr>
          <p:cNvPr id="110" name="Text 8 Poziom gruntu">
            <a:extLst>
              <a:ext uri="{FF2B5EF4-FFF2-40B4-BE49-F238E27FC236}">
                <a16:creationId xmlns:a16="http://schemas.microsoft.com/office/drawing/2014/main" id="{FB4B72C2-207A-4F13-944B-103934077511}"/>
              </a:ext>
            </a:extLst>
          </p:cNvPr>
          <p:cNvSpPr>
            <a:spLocks noGrp="1"/>
          </p:cNvSpPr>
          <p:nvPr/>
        </p:nvSpPr>
        <p:spPr>
          <a:xfrm>
            <a:off x="1134140" y="4808141"/>
            <a:ext cx="2693581" cy="4014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78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Poziom gruntu</a:t>
            </a:r>
          </a:p>
        </p:txBody>
      </p:sp>
      <p:sp>
        <p:nvSpPr>
          <p:cNvPr id="111" name="Text 8 Strefa podziemna&#10;(po">
            <a:extLst>
              <a:ext uri="{FF2B5EF4-FFF2-40B4-BE49-F238E27FC236}">
                <a16:creationId xmlns:a16="http://schemas.microsoft.com/office/drawing/2014/main" id="{3B73A2F4-651F-4F7C-A978-94A3DE574619}"/>
              </a:ext>
            </a:extLst>
          </p:cNvPr>
          <p:cNvSpPr>
            <a:spLocks noGrp="1"/>
          </p:cNvSpPr>
          <p:nvPr/>
        </p:nvSpPr>
        <p:spPr>
          <a:xfrm>
            <a:off x="1134140" y="6307634"/>
            <a:ext cx="2634512" cy="90914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975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975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Strefa podziemna</a:t>
            </a:r>
          </a:p>
          <a:p>
            <a:pPr algn="l">
              <a:defRPr sz="2975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975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(poniżej gruntu)</a:t>
            </a:r>
          </a:p>
        </p:txBody>
      </p:sp>
      <p:sp>
        <p:nvSpPr>
          <p:cNvPr id="112" name="Text 8 Zastosowano tradycyj">
            <a:extLst>
              <a:ext uri="{FF2B5EF4-FFF2-40B4-BE49-F238E27FC236}">
                <a16:creationId xmlns:a16="http://schemas.microsoft.com/office/drawing/2014/main" id="{2C5D779E-2A7E-456A-87E6-D9C66E4686FB}"/>
              </a:ext>
            </a:extLst>
          </p:cNvPr>
          <p:cNvSpPr>
            <a:spLocks noGrp="1"/>
          </p:cNvSpPr>
          <p:nvPr/>
        </p:nvSpPr>
        <p:spPr>
          <a:xfrm>
            <a:off x="8765953" y="2824559"/>
            <a:ext cx="6509488" cy="192454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068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068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Zastosowano tradycyjną, oddychającą</a:t>
            </a:r>
          </a:p>
          <a:p>
            <a:pPr algn="l">
              <a:defRPr sz="3068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068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zaprawę wapienno-trasową. Dzięki niej</a:t>
            </a:r>
          </a:p>
          <a:p>
            <a:pPr algn="l">
              <a:defRPr sz="3068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068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wilgoć może naturalnie odparowywać,</a:t>
            </a:r>
          </a:p>
          <a:p>
            <a:pPr algn="l">
              <a:defRPr sz="3068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068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 chroni starą cegłę przed rozpadem.</a:t>
            </a:r>
          </a:p>
        </p:txBody>
      </p:sp>
      <p:sp>
        <p:nvSpPr>
          <p:cNvPr id="113" name="Text 8 Oczyszczone fundamen">
            <a:extLst>
              <a:ext uri="{FF2B5EF4-FFF2-40B4-BE49-F238E27FC236}">
                <a16:creationId xmlns:a16="http://schemas.microsoft.com/office/drawing/2014/main" id="{D78EED38-BA2F-49F9-B609-7FA46693A6D5}"/>
              </a:ext>
            </a:extLst>
          </p:cNvPr>
          <p:cNvSpPr>
            <a:spLocks noGrp="1"/>
          </p:cNvSpPr>
          <p:nvPr/>
        </p:nvSpPr>
        <p:spPr>
          <a:xfrm>
            <a:off x="8765953" y="5705475"/>
            <a:ext cx="6544930" cy="198358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068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068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Oczyszczone fundamenty zabezpieczono</a:t>
            </a:r>
          </a:p>
          <a:p>
            <a:pPr algn="l">
              <a:defRPr sz="3068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068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nowoczesną, wodoszczelną powłoką</a:t>
            </a:r>
          </a:p>
          <a:p>
            <a:pPr algn="l">
              <a:defRPr sz="3068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068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hydroizolacyjną. Zablokuje ona</a:t>
            </a:r>
          </a:p>
          <a:p>
            <a:pPr algn="l">
              <a:defRPr sz="3068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068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przenikanie wilgoci z ziemi.</a:t>
            </a:r>
          </a:p>
        </p:txBody>
      </p:sp>
      <p:pic>
        <p:nvPicPr>
          <p:cNvPr id="114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6613" t="9635" r="82122" b="89323"/>
          <a:stretch>
            <a:fillRect/>
          </a:stretch>
        </p:blipFill>
        <p:spPr>
          <a:xfrm>
            <a:off x="1075070" y="970855"/>
            <a:ext cx="1831163" cy="413246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5087" t="27604" r="5160" b="71354"/>
          <a:stretch>
            <a:fillRect/>
          </a:stretch>
        </p:blipFill>
        <p:spPr>
          <a:xfrm>
            <a:off x="826977" y="1655663"/>
            <a:ext cx="14590233" cy="968177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53997" t="50391" r="5887" b="48568"/>
          <a:stretch>
            <a:fillRect/>
          </a:stretch>
        </p:blipFill>
        <p:spPr>
          <a:xfrm>
            <a:off x="8777767" y="3025279"/>
            <a:ext cx="6521302" cy="1487686"/>
          </a:xfrm>
          <a:prstGeom prst="rect">
            <a:avLst/>
          </a:prstGeom>
        </p:spPr>
      </p:pic>
      <p:pic>
        <p:nvPicPr>
          <p:cNvPr id="103" name="Odtworzenie tła napisu"/>
          <p:cNvPicPr>
            <a:picLocks noChangeAspect="1"/>
          </p:cNvPicPr>
          <p:nvPr/>
        </p:nvPicPr>
        <p:blipFill>
          <a:blip r:embed="rId2"/>
          <a:srcRect l="53997" t="88542" r="5887" b="10417"/>
          <a:stretch>
            <a:fillRect/>
          </a:stretch>
        </p:blipFill>
        <p:spPr>
          <a:xfrm>
            <a:off x="8777767" y="4997053"/>
            <a:ext cx="6521302" cy="2928144"/>
          </a:xfrm>
          <a:prstGeom prst="rect">
            <a:avLst/>
          </a:prstGeom>
        </p:spPr>
      </p:pic>
      <p:sp>
        <p:nvSpPr>
          <p:cNvPr id="104" name="Text 9 Krok 4 z 4">
            <a:extLst>
              <a:ext uri="{FF2B5EF4-FFF2-40B4-BE49-F238E27FC236}">
                <a16:creationId xmlns:a16="http://schemas.microsoft.com/office/drawing/2014/main" id="{8D644593-553E-46B6-9946-4DAC7C9B3B27}"/>
              </a:ext>
            </a:extLst>
          </p:cNvPr>
          <p:cNvSpPr>
            <a:spLocks noGrp="1"/>
          </p:cNvSpPr>
          <p:nvPr/>
        </p:nvSpPr>
        <p:spPr>
          <a:xfrm>
            <a:off x="1075070" y="970855"/>
            <a:ext cx="1831163" cy="41324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789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89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Krok 4 z 4</a:t>
            </a:r>
          </a:p>
        </p:txBody>
      </p:sp>
      <p:sp>
        <p:nvSpPr>
          <p:cNvPr id="105" name="Text 9 Krok 4: Nowy system ">
            <a:extLst>
              <a:ext uri="{FF2B5EF4-FFF2-40B4-BE49-F238E27FC236}">
                <a16:creationId xmlns:a16="http://schemas.microsoft.com/office/drawing/2014/main" id="{33B65242-2E6B-4089-AADE-880A90E65448}"/>
              </a:ext>
            </a:extLst>
          </p:cNvPr>
          <p:cNvSpPr>
            <a:spLocks noGrp="1"/>
          </p:cNvSpPr>
          <p:nvPr/>
        </p:nvSpPr>
        <p:spPr>
          <a:xfrm>
            <a:off x="826977" y="1655663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11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11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Krok 4: Nowy system odprowadzania deszczówki</a:t>
            </a:r>
          </a:p>
        </p:txBody>
      </p:sp>
      <p:sp>
        <p:nvSpPr>
          <p:cNvPr id="106" name="Text 9 Ułożono nowe rury i ">
            <a:extLst>
              <a:ext uri="{FF2B5EF4-FFF2-40B4-BE49-F238E27FC236}">
                <a16:creationId xmlns:a16="http://schemas.microsoft.com/office/drawing/2014/main" id="{2D1AD21A-E557-430A-A269-A245EA3B81A4}"/>
              </a:ext>
            </a:extLst>
          </p:cNvPr>
          <p:cNvSpPr>
            <a:spLocks noGrp="1"/>
          </p:cNvSpPr>
          <p:nvPr/>
        </p:nvSpPr>
        <p:spPr>
          <a:xfrm>
            <a:off x="8777767" y="3025279"/>
            <a:ext cx="6521302" cy="14876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62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62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Ułożono nowe rury i koryta</a:t>
            </a:r>
          </a:p>
          <a:p>
            <a:pPr algn="l">
              <a:defRPr sz="362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62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ułatwiające spływ wody</a:t>
            </a:r>
          </a:p>
          <a:p>
            <a:pPr algn="l">
              <a:defRPr sz="3626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626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opadowej z rynien.</a:t>
            </a:r>
          </a:p>
        </p:txBody>
      </p:sp>
      <p:sp>
        <p:nvSpPr>
          <p:cNvPr id="107" name="Text 9 Zadbano o tzw. repro">
            <a:extLst>
              <a:ext uri="{FF2B5EF4-FFF2-40B4-BE49-F238E27FC236}">
                <a16:creationId xmlns:a16="http://schemas.microsoft.com/office/drawing/2014/main" id="{57A45AE7-959E-41CF-A9E3-A994FAAA92AC}"/>
              </a:ext>
            </a:extLst>
          </p:cNvPr>
          <p:cNvSpPr>
            <a:spLocks noGrp="1"/>
          </p:cNvSpPr>
          <p:nvPr/>
        </p:nvSpPr>
        <p:spPr>
          <a:xfrm>
            <a:off x="8777767" y="4997053"/>
            <a:ext cx="6521302" cy="2928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Zadbano o tzw. reprofilację</a:t>
            </a:r>
          </a:p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terenu – ukształtowanie</a:t>
            </a:r>
          </a:p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odpowiednich spadków wokół</a:t>
            </a:r>
          </a:p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świątyni. Teraz woda naturalnie</a:t>
            </a:r>
          </a:p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spływa w bezpiecznej</a:t>
            </a:r>
          </a:p>
          <a:p>
            <a:pPr algn="l">
              <a:defRPr sz="353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odległości, z dala od murów.</a:t>
            </a:r>
          </a:p>
        </p:txBody>
      </p:sp>
      <p:pic>
        <p:nvPicPr>
          <p:cNvPr id="108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5087" t="21224" r="5160" b="77734"/>
          <a:stretch>
            <a:fillRect/>
          </a:stretch>
        </p:blipFill>
        <p:spPr>
          <a:xfrm>
            <a:off x="826977" y="900013"/>
            <a:ext cx="14590233" cy="968177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57631" t="48698" r="5305" b="50260"/>
          <a:stretch>
            <a:fillRect/>
          </a:stretch>
        </p:blipFill>
        <p:spPr>
          <a:xfrm>
            <a:off x="9368465" y="2600226"/>
            <a:ext cx="6025116" cy="1806476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57631" t="84115" r="5305" b="14844"/>
          <a:stretch>
            <a:fillRect/>
          </a:stretch>
        </p:blipFill>
        <p:spPr>
          <a:xfrm>
            <a:off x="9368465" y="4737298"/>
            <a:ext cx="6025116" cy="2715617"/>
          </a:xfrm>
          <a:prstGeom prst="rect">
            <a:avLst/>
          </a:prstGeom>
        </p:spPr>
      </p:pic>
      <p:sp>
        <p:nvSpPr>
          <p:cNvPr id="103" name="Text 10 Skala i obszar przed">
            <a:extLst>
              <a:ext uri="{FF2B5EF4-FFF2-40B4-BE49-F238E27FC236}">
                <a16:creationId xmlns:a16="http://schemas.microsoft.com/office/drawing/2014/main" id="{8A525363-BE77-42EB-80E1-4CE82BE1743E}"/>
              </a:ext>
            </a:extLst>
          </p:cNvPr>
          <p:cNvSpPr>
            <a:spLocks noGrp="1"/>
          </p:cNvSpPr>
          <p:nvPr/>
        </p:nvSpPr>
        <p:spPr>
          <a:xfrm>
            <a:off x="826977" y="900013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671">
                <a:solidFill>
                  <a:srgbClr val="505343"/>
                </a:solidFill>
                <a:latin typeface="Calibri"/>
                <a:ea typeface="Calibri"/>
                <a:cs typeface="Calibri"/>
              </a:defRPr>
            </a:pPr>
            <a:r>
              <a:rPr sz="5671">
                <a:solidFill>
                  <a:srgbClr val="505343"/>
                </a:solidFill>
                <a:latin typeface="Calibri"/>
                <a:ea typeface="Calibri"/>
                <a:cs typeface="Calibri"/>
              </a:rPr>
              <a:t>Skala i obszar przedsięwzięcia</a:t>
            </a:r>
          </a:p>
        </p:txBody>
      </p:sp>
      <p:sp>
        <p:nvSpPr>
          <p:cNvPr id="104" name="Text 10 Obecny etap prac zos">
            <a:extLst>
              <a:ext uri="{FF2B5EF4-FFF2-40B4-BE49-F238E27FC236}">
                <a16:creationId xmlns:a16="http://schemas.microsoft.com/office/drawing/2014/main" id="{78177154-F1E6-4B71-A7D1-4330093B692A}"/>
              </a:ext>
            </a:extLst>
          </p:cNvPr>
          <p:cNvSpPr>
            <a:spLocks noGrp="1"/>
          </p:cNvSpPr>
          <p:nvPr/>
        </p:nvSpPr>
        <p:spPr>
          <a:xfrm>
            <a:off x="9368465" y="2600226"/>
            <a:ext cx="6025116" cy="18064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Obecny etap prac został</a:t>
            </a:r>
          </a:p>
          <a:p>
            <a:pPr algn="l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zrealizowany ściśle według</a:t>
            </a:r>
          </a:p>
          <a:p>
            <a:pPr algn="l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zatwierdzonego programu</a:t>
            </a:r>
          </a:p>
          <a:p>
            <a:pPr algn="l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konserwatorskiego z 2025 roku.</a:t>
            </a:r>
          </a:p>
        </p:txBody>
      </p:sp>
      <p:sp>
        <p:nvSpPr>
          <p:cNvPr id="105" name="Text 10 Zakresem robót objęt">
            <a:extLst>
              <a:ext uri="{FF2B5EF4-FFF2-40B4-BE49-F238E27FC236}">
                <a16:creationId xmlns:a16="http://schemas.microsoft.com/office/drawing/2014/main" id="{CB8A5076-B07B-45CD-9DFB-2791096BB194}"/>
              </a:ext>
            </a:extLst>
          </p:cNvPr>
          <p:cNvSpPr>
            <a:spLocks noGrp="1"/>
          </p:cNvSpPr>
          <p:nvPr/>
        </p:nvSpPr>
        <p:spPr>
          <a:xfrm>
            <a:off x="9368465" y="4737298"/>
            <a:ext cx="6025116" cy="271561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Zakresem robót objęto ściany</a:t>
            </a:r>
          </a:p>
          <a:p>
            <a:pPr algn="l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fundamentowe bocznej kaplicy od</a:t>
            </a:r>
          </a:p>
          <a:p>
            <a:pPr algn="l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strony wschodniej wraz z</a:t>
            </a:r>
          </a:p>
          <a:p>
            <a:pPr algn="l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wykonaniem dedykowanego</a:t>
            </a:r>
          </a:p>
          <a:p>
            <a:pPr algn="l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systemu odwadniającego dla tego</a:t>
            </a:r>
          </a:p>
          <a:p>
            <a:pPr algn="l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fragmentu świątyni.</a:t>
            </a:r>
          </a:p>
        </p:txBody>
      </p:sp>
      <p:pic>
        <p:nvPicPr>
          <p:cNvPr id="106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5087" t="14974" r="5160" b="83984"/>
          <a:stretch>
            <a:fillRect/>
          </a:stretch>
        </p:blipFill>
        <p:spPr>
          <a:xfrm>
            <a:off x="826977" y="604838"/>
            <a:ext cx="14590233" cy="968177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18895" t="22786" r="67297" b="76172"/>
          <a:stretch>
            <a:fillRect/>
          </a:stretch>
        </p:blipFill>
        <p:spPr>
          <a:xfrm>
            <a:off x="3071628" y="2175173"/>
            <a:ext cx="2244651" cy="495895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69549" t="22786" r="20276" b="76172"/>
          <a:stretch>
            <a:fillRect/>
          </a:stretch>
        </p:blipFill>
        <p:spPr>
          <a:xfrm>
            <a:off x="11305953" y="2175173"/>
            <a:ext cx="1653953" cy="495895"/>
          </a:xfrm>
          <a:prstGeom prst="rect">
            <a:avLst/>
          </a:prstGeom>
        </p:spPr>
      </p:pic>
      <p:pic>
        <p:nvPicPr>
          <p:cNvPr id="103" name="Odtworzenie tła napisu"/>
          <p:cNvPicPr>
            <a:picLocks noChangeAspect="1"/>
          </p:cNvPicPr>
          <p:nvPr/>
        </p:nvPicPr>
        <p:blipFill>
          <a:blip r:embed="rId2"/>
          <a:srcRect l="6323" t="86589" r="54215" b="12370"/>
          <a:stretch>
            <a:fillRect/>
          </a:stretch>
        </p:blipFill>
        <p:spPr>
          <a:xfrm>
            <a:off x="1027814" y="8043267"/>
            <a:ext cx="6414977" cy="720229"/>
          </a:xfrm>
          <a:prstGeom prst="rect">
            <a:avLst/>
          </a:prstGeom>
        </p:spPr>
      </p:pic>
      <p:pic>
        <p:nvPicPr>
          <p:cNvPr id="104" name="Odtworzenie tła napisu"/>
          <p:cNvPicPr>
            <a:picLocks noChangeAspect="1"/>
          </p:cNvPicPr>
          <p:nvPr/>
        </p:nvPicPr>
        <p:blipFill>
          <a:blip r:embed="rId2"/>
          <a:srcRect l="54433" t="86589" r="5741" b="12370"/>
          <a:stretch>
            <a:fillRect/>
          </a:stretch>
        </p:blipFill>
        <p:spPr>
          <a:xfrm>
            <a:off x="8848651" y="8043267"/>
            <a:ext cx="6474047" cy="720229"/>
          </a:xfrm>
          <a:prstGeom prst="rect">
            <a:avLst/>
          </a:prstGeom>
        </p:spPr>
      </p:pic>
      <p:sp>
        <p:nvSpPr>
          <p:cNvPr id="105" name="Text 11 Efekt prac: Eliminac">
            <a:extLst>
              <a:ext uri="{FF2B5EF4-FFF2-40B4-BE49-F238E27FC236}">
                <a16:creationId xmlns:a16="http://schemas.microsoft.com/office/drawing/2014/main" id="{3664C5AF-8DAC-4279-A9C1-8273289698FF}"/>
              </a:ext>
            </a:extLst>
          </p:cNvPr>
          <p:cNvSpPr>
            <a:spLocks noGrp="1"/>
          </p:cNvSpPr>
          <p:nvPr/>
        </p:nvSpPr>
        <p:spPr>
          <a:xfrm>
            <a:off x="826977" y="604838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29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29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Efekt prac: Eliminacja zagrożenia wodą</a:t>
            </a:r>
          </a:p>
        </p:txBody>
      </p:sp>
      <p:sp>
        <p:nvSpPr>
          <p:cNvPr id="106" name="Text 11 Stan przed">
            <a:extLst>
              <a:ext uri="{FF2B5EF4-FFF2-40B4-BE49-F238E27FC236}">
                <a16:creationId xmlns:a16="http://schemas.microsoft.com/office/drawing/2014/main" id="{0DC851E5-580A-4C1E-AB76-A296F26C467A}"/>
              </a:ext>
            </a:extLst>
          </p:cNvPr>
          <p:cNvSpPr>
            <a:spLocks noGrp="1"/>
          </p:cNvSpPr>
          <p:nvPr/>
        </p:nvSpPr>
        <p:spPr>
          <a:xfrm>
            <a:off x="3071628" y="2175173"/>
            <a:ext cx="2244651" cy="4958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533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 przed</a:t>
            </a:r>
          </a:p>
        </p:txBody>
      </p:sp>
      <p:sp>
        <p:nvSpPr>
          <p:cNvPr id="107" name="Text 11 Stan po">
            <a:extLst>
              <a:ext uri="{FF2B5EF4-FFF2-40B4-BE49-F238E27FC236}">
                <a16:creationId xmlns:a16="http://schemas.microsoft.com/office/drawing/2014/main" id="{6F58D86A-024B-4B17-9C7C-082B312FF1DD}"/>
              </a:ext>
            </a:extLst>
          </p:cNvPr>
          <p:cNvSpPr>
            <a:spLocks noGrp="1"/>
          </p:cNvSpPr>
          <p:nvPr/>
        </p:nvSpPr>
        <p:spPr>
          <a:xfrm>
            <a:off x="11305953" y="2175173"/>
            <a:ext cx="1653953" cy="4958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533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 po</a:t>
            </a:r>
          </a:p>
        </p:txBody>
      </p:sp>
      <p:sp>
        <p:nvSpPr>
          <p:cNvPr id="108" name="Text 11 Rozlewanie się wody ">
            <a:extLst>
              <a:ext uri="{FF2B5EF4-FFF2-40B4-BE49-F238E27FC236}">
                <a16:creationId xmlns:a16="http://schemas.microsoft.com/office/drawing/2014/main" id="{B039B0F8-55A0-48F5-832B-3CA5B4221518}"/>
              </a:ext>
            </a:extLst>
          </p:cNvPr>
          <p:cNvSpPr>
            <a:spLocks noGrp="1"/>
          </p:cNvSpPr>
          <p:nvPr/>
        </p:nvSpPr>
        <p:spPr>
          <a:xfrm>
            <a:off x="1027814" y="8043267"/>
            <a:ext cx="6414977" cy="72022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1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41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Rozlewanie się wody po terenie i zaleganie wilgoci.</a:t>
            </a:r>
          </a:p>
        </p:txBody>
      </p:sp>
      <p:sp>
        <p:nvSpPr>
          <p:cNvPr id="109" name="Text 11 Nowe rynny kierujące">
            <a:extLst>
              <a:ext uri="{FF2B5EF4-FFF2-40B4-BE49-F238E27FC236}">
                <a16:creationId xmlns:a16="http://schemas.microsoft.com/office/drawing/2014/main" id="{B7954C23-A786-4A54-99BC-A80F6A484270}"/>
              </a:ext>
            </a:extLst>
          </p:cNvPr>
          <p:cNvSpPr>
            <a:spLocks noGrp="1"/>
          </p:cNvSpPr>
          <p:nvPr/>
        </p:nvSpPr>
        <p:spPr>
          <a:xfrm>
            <a:off x="8848651" y="8043267"/>
            <a:ext cx="6474047" cy="72022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1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41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Nowe rynny kierujące wodę do koryt odpływowych</a:t>
            </a:r>
          </a:p>
          <a:p>
            <a:pPr algn="ctr">
              <a:defRPr sz="2417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41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 utwardzony, odpowiednio wyprofilowany teren.</a:t>
            </a:r>
          </a:p>
        </p:txBody>
      </p:sp>
      <p:pic>
        <p:nvPicPr>
          <p:cNvPr id="110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5087" t="14974" r="5160" b="83984"/>
          <a:stretch>
            <a:fillRect/>
          </a:stretch>
        </p:blipFill>
        <p:spPr>
          <a:xfrm>
            <a:off x="826977" y="604838"/>
            <a:ext cx="14590233" cy="968177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18895" t="22786" r="67297" b="76172"/>
          <a:stretch>
            <a:fillRect/>
          </a:stretch>
        </p:blipFill>
        <p:spPr>
          <a:xfrm>
            <a:off x="3071628" y="2175173"/>
            <a:ext cx="2244651" cy="495895"/>
          </a:xfrm>
          <a:prstGeom prst="rect">
            <a:avLst/>
          </a:prstGeom>
        </p:spPr>
      </p:pic>
      <p:pic>
        <p:nvPicPr>
          <p:cNvPr id="102" name="Odtworzenie tła napisu"/>
          <p:cNvPicPr>
            <a:picLocks noChangeAspect="1"/>
          </p:cNvPicPr>
          <p:nvPr/>
        </p:nvPicPr>
        <p:blipFill>
          <a:blip r:embed="rId2"/>
          <a:srcRect l="69549" t="22786" r="20276" b="76172"/>
          <a:stretch>
            <a:fillRect/>
          </a:stretch>
        </p:blipFill>
        <p:spPr>
          <a:xfrm>
            <a:off x="11305953" y="2175173"/>
            <a:ext cx="1653953" cy="495895"/>
          </a:xfrm>
          <a:prstGeom prst="rect">
            <a:avLst/>
          </a:prstGeom>
        </p:spPr>
      </p:pic>
      <p:pic>
        <p:nvPicPr>
          <p:cNvPr id="103" name="Odtworzenie tła napisu"/>
          <p:cNvPicPr>
            <a:picLocks noChangeAspect="1"/>
          </p:cNvPicPr>
          <p:nvPr/>
        </p:nvPicPr>
        <p:blipFill>
          <a:blip r:embed="rId2"/>
          <a:srcRect l="6323" t="86589" r="54215" b="12370"/>
          <a:stretch>
            <a:fillRect/>
          </a:stretch>
        </p:blipFill>
        <p:spPr>
          <a:xfrm>
            <a:off x="1027814" y="8043267"/>
            <a:ext cx="6414977" cy="720229"/>
          </a:xfrm>
          <a:prstGeom prst="rect">
            <a:avLst/>
          </a:prstGeom>
        </p:spPr>
      </p:pic>
      <p:pic>
        <p:nvPicPr>
          <p:cNvPr id="104" name="Odtworzenie tła napisu"/>
          <p:cNvPicPr>
            <a:picLocks noChangeAspect="1"/>
          </p:cNvPicPr>
          <p:nvPr/>
        </p:nvPicPr>
        <p:blipFill>
          <a:blip r:embed="rId2"/>
          <a:srcRect l="54433" t="86589" r="5741" b="12370"/>
          <a:stretch>
            <a:fillRect/>
          </a:stretch>
        </p:blipFill>
        <p:spPr>
          <a:xfrm>
            <a:off x="8848651" y="8043267"/>
            <a:ext cx="6474047" cy="720229"/>
          </a:xfrm>
          <a:prstGeom prst="rect">
            <a:avLst/>
          </a:prstGeom>
        </p:spPr>
      </p:pic>
      <p:sp>
        <p:nvSpPr>
          <p:cNvPr id="105" name="Text 12 Efekt prac: Oczyszcz">
            <a:extLst>
              <a:ext uri="{FF2B5EF4-FFF2-40B4-BE49-F238E27FC236}">
                <a16:creationId xmlns:a16="http://schemas.microsoft.com/office/drawing/2014/main" id="{84C22594-6051-4FED-ABEB-1001B19B21A6}"/>
              </a:ext>
            </a:extLst>
          </p:cNvPr>
          <p:cNvSpPr>
            <a:spLocks noGrp="1"/>
          </p:cNvSpPr>
          <p:nvPr/>
        </p:nvSpPr>
        <p:spPr>
          <a:xfrm>
            <a:off x="826977" y="604838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299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299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Efekt prac: Oczyszczony i oddychający mur</a:t>
            </a:r>
          </a:p>
        </p:txBody>
      </p:sp>
      <p:sp>
        <p:nvSpPr>
          <p:cNvPr id="106" name="Text 12 Stan przed">
            <a:extLst>
              <a:ext uri="{FF2B5EF4-FFF2-40B4-BE49-F238E27FC236}">
                <a16:creationId xmlns:a16="http://schemas.microsoft.com/office/drawing/2014/main" id="{B96B3084-587B-4E5F-935C-7EAEE83F8DA7}"/>
              </a:ext>
            </a:extLst>
          </p:cNvPr>
          <p:cNvSpPr>
            <a:spLocks noGrp="1"/>
          </p:cNvSpPr>
          <p:nvPr/>
        </p:nvSpPr>
        <p:spPr>
          <a:xfrm>
            <a:off x="3071628" y="2175173"/>
            <a:ext cx="2244651" cy="4958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533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 przed</a:t>
            </a:r>
          </a:p>
        </p:txBody>
      </p:sp>
      <p:sp>
        <p:nvSpPr>
          <p:cNvPr id="107" name="Text 12 Stan po">
            <a:extLst>
              <a:ext uri="{FF2B5EF4-FFF2-40B4-BE49-F238E27FC236}">
                <a16:creationId xmlns:a16="http://schemas.microsoft.com/office/drawing/2014/main" id="{30BD6FF5-B6CD-46C6-9C5D-93C420EB5851}"/>
              </a:ext>
            </a:extLst>
          </p:cNvPr>
          <p:cNvSpPr>
            <a:spLocks noGrp="1"/>
          </p:cNvSpPr>
          <p:nvPr/>
        </p:nvSpPr>
        <p:spPr>
          <a:xfrm>
            <a:off x="11305953" y="2175173"/>
            <a:ext cx="1653953" cy="4958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533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533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 po</a:t>
            </a:r>
          </a:p>
        </p:txBody>
      </p:sp>
      <p:sp>
        <p:nvSpPr>
          <p:cNvPr id="108" name="Text 12 Szkodliwy cement wię">
            <a:extLst>
              <a:ext uri="{FF2B5EF4-FFF2-40B4-BE49-F238E27FC236}">
                <a16:creationId xmlns:a16="http://schemas.microsoft.com/office/drawing/2014/main" id="{12F0377B-1B4B-4699-BEAF-BD83F44D2BF8}"/>
              </a:ext>
            </a:extLst>
          </p:cNvPr>
          <p:cNvSpPr>
            <a:spLocks noGrp="1"/>
          </p:cNvSpPr>
          <p:nvPr/>
        </p:nvSpPr>
        <p:spPr>
          <a:xfrm>
            <a:off x="1027814" y="8043267"/>
            <a:ext cx="6414977" cy="72022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1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1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Szkodliwy cement więżący wilgoć i rozwój</a:t>
            </a:r>
          </a:p>
          <a:p>
            <a:pPr algn="ctr">
              <a:defRPr sz="251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1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mikroorganizmów.</a:t>
            </a:r>
          </a:p>
        </p:txBody>
      </p:sp>
      <p:sp>
        <p:nvSpPr>
          <p:cNvPr id="109" name="Text 12 Kamień polny odzysku">
            <a:extLst>
              <a:ext uri="{FF2B5EF4-FFF2-40B4-BE49-F238E27FC236}">
                <a16:creationId xmlns:a16="http://schemas.microsoft.com/office/drawing/2014/main" id="{2AA35065-2DD0-418E-91DD-7273DAD3A483}"/>
              </a:ext>
            </a:extLst>
          </p:cNvPr>
          <p:cNvSpPr>
            <a:spLocks noGrp="1"/>
          </p:cNvSpPr>
          <p:nvPr/>
        </p:nvSpPr>
        <p:spPr>
          <a:xfrm>
            <a:off x="8848651" y="8043267"/>
            <a:ext cx="6474047" cy="72022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1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1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Kamień polny odzyskujący swój naturalny wygląd,</a:t>
            </a:r>
          </a:p>
          <a:p>
            <a:pPr algn="ctr">
              <a:defRPr sz="251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1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zabezpieczony właściwą zaprawą.</a:t>
            </a:r>
          </a:p>
        </p:txBody>
      </p:sp>
      <p:pic>
        <p:nvPicPr>
          <p:cNvPr id="110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5087" t="14974" r="5160" b="83984"/>
          <a:stretch>
            <a:fillRect/>
          </a:stretch>
        </p:blipFill>
        <p:spPr>
          <a:xfrm>
            <a:off x="826977" y="604838"/>
            <a:ext cx="14590233" cy="968177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11192" t="86589" r="11265" b="12370"/>
          <a:stretch>
            <a:fillRect/>
          </a:stretch>
        </p:blipFill>
        <p:spPr>
          <a:xfrm>
            <a:off x="1819349" y="7972425"/>
            <a:ext cx="12605488" cy="826492"/>
          </a:xfrm>
          <a:prstGeom prst="rect">
            <a:avLst/>
          </a:prstGeom>
        </p:spPr>
      </p:pic>
      <p:sp>
        <p:nvSpPr>
          <p:cNvPr id="102" name="Text 13 Zabezpieczona przysz">
            <a:extLst>
              <a:ext uri="{FF2B5EF4-FFF2-40B4-BE49-F238E27FC236}">
                <a16:creationId xmlns:a16="http://schemas.microsoft.com/office/drawing/2014/main" id="{49E92B86-5FAA-4090-BB66-1CFE2BCDCB5D}"/>
              </a:ext>
            </a:extLst>
          </p:cNvPr>
          <p:cNvSpPr>
            <a:spLocks noGrp="1"/>
          </p:cNvSpPr>
          <p:nvPr/>
        </p:nvSpPr>
        <p:spPr>
          <a:xfrm>
            <a:off x="826977" y="604838"/>
            <a:ext cx="14590233" cy="9681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485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485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Zabezpieczona przyszłość</a:t>
            </a:r>
          </a:p>
        </p:txBody>
      </p:sp>
      <p:sp>
        <p:nvSpPr>
          <p:cNvPr id="103" name="Text 13 Świątynia jest teraz">
            <a:extLst>
              <a:ext uri="{FF2B5EF4-FFF2-40B4-BE49-F238E27FC236}">
                <a16:creationId xmlns:a16="http://schemas.microsoft.com/office/drawing/2014/main" id="{D0BBD82B-5297-48A3-909F-2C44DB9686B6}"/>
              </a:ext>
            </a:extLst>
          </p:cNvPr>
          <p:cNvSpPr>
            <a:spLocks noGrp="1"/>
          </p:cNvSpPr>
          <p:nvPr/>
        </p:nvSpPr>
        <p:spPr>
          <a:xfrm>
            <a:off x="1819349" y="7972425"/>
            <a:ext cx="12605488" cy="8264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60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0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Świątynia jest teraz prawidłowo zabezpieczona i przygotowana, by bezpiecznie trwać</a:t>
            </a:r>
          </a:p>
          <a:p>
            <a:pPr algn="ctr">
              <a:defRPr sz="2603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603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przez kolejne dekady. Wykonano rzetelną i konieczną pracę dla dobra zabytku.</a:t>
            </a:r>
          </a:p>
        </p:txBody>
      </p:sp>
      <p:pic>
        <p:nvPicPr>
          <p:cNvPr id="104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0" name="Odtworzenie tła napisu"/>
          <p:cNvPicPr>
            <a:picLocks noChangeAspect="1"/>
          </p:cNvPicPr>
          <p:nvPr/>
        </p:nvPicPr>
        <p:blipFill>
          <a:blip r:embed="rId2"/>
          <a:srcRect l="20131" t="70573" r="19985" b="28385"/>
          <a:stretch>
            <a:fillRect/>
          </a:stretch>
        </p:blipFill>
        <p:spPr>
          <a:xfrm>
            <a:off x="3272465" y="6579195"/>
            <a:ext cx="9734698" cy="1133475"/>
          </a:xfrm>
          <a:prstGeom prst="rect">
            <a:avLst/>
          </a:prstGeom>
        </p:spPr>
      </p:pic>
      <p:pic>
        <p:nvPicPr>
          <p:cNvPr id="101" name="Odtworzenie tła napisu"/>
          <p:cNvPicPr>
            <a:picLocks noChangeAspect="1"/>
          </p:cNvPicPr>
          <p:nvPr/>
        </p:nvPicPr>
        <p:blipFill>
          <a:blip r:embed="rId2"/>
          <a:srcRect l="15625" t="96094" r="15407" b="2865"/>
          <a:stretch>
            <a:fillRect/>
          </a:stretch>
        </p:blipFill>
        <p:spPr>
          <a:xfrm>
            <a:off x="2540000" y="7712670"/>
            <a:ext cx="11211442" cy="979984"/>
          </a:xfrm>
          <a:prstGeom prst="rect">
            <a:avLst/>
          </a:prstGeom>
        </p:spPr>
      </p:pic>
      <p:sp>
        <p:nvSpPr>
          <p:cNvPr id="102" name="Text 14 Bóg zapłać za wsparc">
            <a:extLst>
              <a:ext uri="{FF2B5EF4-FFF2-40B4-BE49-F238E27FC236}">
                <a16:creationId xmlns:a16="http://schemas.microsoft.com/office/drawing/2014/main" id="{F9E985EF-E668-4BB9-A0BC-F68378E82479}"/>
              </a:ext>
            </a:extLst>
          </p:cNvPr>
          <p:cNvSpPr>
            <a:spLocks noGrp="1"/>
          </p:cNvSpPr>
          <p:nvPr/>
        </p:nvSpPr>
        <p:spPr>
          <a:xfrm>
            <a:off x="3272465" y="6579195"/>
            <a:ext cx="9734698" cy="10154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159">
                <a:solidFill>
                  <a:srgbClr val="505343"/>
                </a:solidFill>
                <a:latin typeface="Calibri"/>
                <a:ea typeface="Calibri"/>
                <a:cs typeface="Calibri"/>
              </a:defRPr>
            </a:pPr>
            <a:r>
              <a:rPr sz="7159">
                <a:solidFill>
                  <a:srgbClr val="505343"/>
                </a:solidFill>
                <a:latin typeface="Calibri"/>
                <a:ea typeface="Calibri"/>
                <a:cs typeface="Calibri"/>
              </a:rPr>
              <a:t>Bóg zapłać za wsparcie</a:t>
            </a:r>
          </a:p>
        </p:txBody>
      </p:sp>
      <p:sp>
        <p:nvSpPr>
          <p:cNvPr id="103" name="Text 14 Dziękujemy za zrozum">
            <a:extLst>
              <a:ext uri="{FF2B5EF4-FFF2-40B4-BE49-F238E27FC236}">
                <a16:creationId xmlns:a16="http://schemas.microsoft.com/office/drawing/2014/main" id="{789D0E1C-58DE-4D27-BC88-BEFF0E71BBA3}"/>
              </a:ext>
            </a:extLst>
          </p:cNvPr>
          <p:cNvSpPr>
            <a:spLocks noGrp="1"/>
          </p:cNvSpPr>
          <p:nvPr/>
        </p:nvSpPr>
        <p:spPr>
          <a:xfrm>
            <a:off x="2540000" y="7712670"/>
            <a:ext cx="11211442" cy="9799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Dziękujemy za zrozumienie i pomoc w trakcie trwania robót.</a:t>
            </a:r>
          </a:p>
          <a:p>
            <a:pPr algn="ctr">
              <a:defRPr sz="316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16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Troska o tę świątynię to nasz wspólny przywilej i obowiązek.</a:t>
            </a:r>
          </a:p>
        </p:txBody>
      </p:sp>
      <p:pic>
        <p:nvPicPr>
          <p:cNvPr id="104" name="Emblematy z pliku flagi UE.pdf"/>
          <p:cNvPicPr>
            <a:picLocks noChangeAspect="1"/>
          </p:cNvPicPr>
          <p:nvPr/>
        </p:nvPicPr>
        <p:blipFill>
          <a:blip r:embed="rIdEmblems"/>
          <a:srcRect l="12809" t="5000" r="13869" b="90000"/>
          <a:stretch>
            <a:fillRect/>
          </a:stretch>
        </p:blipFill>
        <p:spPr>
          <a:xfrm>
            <a:off x="10337209" y="49907"/>
            <a:ext cx="5670698" cy="546253"/>
          </a:xfrm>
          <a:prstGeom prst="rect">
            <a:avLst/>
          </a:prstGeom>
        </p:spPr>
      </p:pic>
      <p:pic>
        <p:nvPicPr>
          <p:cNvPr id="1000" name="Tło stopki"/>
          <p:cNvPicPr>
            <a:picLocks noChangeAspect="1"/>
          </p:cNvPicPr>
          <p:nvPr/>
        </p:nvPicPr>
        <p:blipFill>
          <a:blip r:embed="rId2"/>
          <a:srcRect l="83212" t="97135" r="8721" b="651"/>
          <a:stretch>
            <a:fillRect/>
          </a:stretch>
        </p:blipFill>
        <p:spPr>
          <a:xfrm>
            <a:off x="14944651" y="8846145"/>
            <a:ext cx="1311349" cy="200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